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9" r:id="rId3"/>
    <p:sldId id="291" r:id="rId4"/>
    <p:sldId id="292" r:id="rId5"/>
    <p:sldId id="293" r:id="rId6"/>
    <p:sldId id="294" r:id="rId7"/>
    <p:sldId id="295" r:id="rId8"/>
    <p:sldId id="362" r:id="rId9"/>
    <p:sldId id="296" r:id="rId10"/>
    <p:sldId id="366" r:id="rId11"/>
    <p:sldId id="367" r:id="rId12"/>
    <p:sldId id="365" r:id="rId13"/>
    <p:sldId id="368" r:id="rId14"/>
    <p:sldId id="386" r:id="rId15"/>
    <p:sldId id="387" r:id="rId16"/>
    <p:sldId id="388" r:id="rId17"/>
    <p:sldId id="389" r:id="rId18"/>
    <p:sldId id="285" r:id="rId19"/>
    <p:sldId id="290" r:id="rId20"/>
    <p:sldId id="286" r:id="rId21"/>
    <p:sldId id="322" r:id="rId22"/>
    <p:sldId id="323" r:id="rId23"/>
    <p:sldId id="301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1" r:id="rId32"/>
    <p:sldId id="325" r:id="rId33"/>
    <p:sldId id="312" r:id="rId34"/>
    <p:sldId id="349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287" r:id="rId44"/>
    <p:sldId id="326" r:id="rId45"/>
    <p:sldId id="332" r:id="rId46"/>
    <p:sldId id="333" r:id="rId47"/>
    <p:sldId id="363" r:id="rId48"/>
    <p:sldId id="357" r:id="rId49"/>
    <p:sldId id="328" r:id="rId50"/>
    <p:sldId id="330" r:id="rId51"/>
    <p:sldId id="329" r:id="rId52"/>
    <p:sldId id="369" r:id="rId53"/>
    <p:sldId id="379" r:id="rId54"/>
    <p:sldId id="324" r:id="rId55"/>
    <p:sldId id="334" r:id="rId56"/>
    <p:sldId id="335" r:id="rId57"/>
    <p:sldId id="338" r:id="rId58"/>
    <p:sldId id="370" r:id="rId59"/>
    <p:sldId id="340" r:id="rId60"/>
    <p:sldId id="371" r:id="rId61"/>
    <p:sldId id="372" r:id="rId62"/>
    <p:sldId id="288" r:id="rId63"/>
    <p:sldId id="382" r:id="rId64"/>
    <p:sldId id="385" r:id="rId65"/>
    <p:sldId id="383" r:id="rId66"/>
    <p:sldId id="384" r:id="rId67"/>
    <p:sldId id="381" r:id="rId68"/>
    <p:sldId id="374" r:id="rId69"/>
    <p:sldId id="356" r:id="rId70"/>
    <p:sldId id="350" r:id="rId71"/>
    <p:sldId id="351" r:id="rId72"/>
    <p:sldId id="289" r:id="rId73"/>
    <p:sldId id="343" r:id="rId74"/>
    <p:sldId id="347" r:id="rId75"/>
    <p:sldId id="377" r:id="rId76"/>
    <p:sldId id="378" r:id="rId77"/>
    <p:sldId id="279" r:id="rId78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Lato" panose="020B0604020202020204" charset="0"/>
      <p:regular r:id="rId85"/>
      <p:bold r:id="rId86"/>
      <p:italic r:id="rId87"/>
      <p:boldItalic r:id="rId88"/>
    </p:embeddedFont>
    <p:embeddedFont>
      <p:font typeface="Cambria Math" panose="02040503050406030204" pitchFamily="18" charset="0"/>
      <p:regular r:id="rId89"/>
    </p:embeddedFont>
    <p:embeddedFont>
      <p:font typeface="Consolas" panose="020B0609020204030204" pitchFamily="49" charset="0"/>
      <p:regular r:id="rId90"/>
      <p:bold r:id="rId91"/>
      <p:italic r:id="rId92"/>
      <p:boldItalic r:id="rId93"/>
    </p:embeddedFont>
    <p:embeddedFont>
      <p:font typeface="Raleway" panose="020B0604020202020204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9D74C3-E13B-4D47-80D1-74C56894896B}">
  <a:tblStyle styleId="{809D74C3-E13B-4D47-80D1-74C56894896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9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93" Type="http://schemas.openxmlformats.org/officeDocument/2006/relationships/font" Target="fonts/font13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60D8E-E8BE-4B7D-AC78-C8321E935CD8}" type="doc">
      <dgm:prSet loTypeId="urn:microsoft.com/office/officeart/2005/8/layout/chevron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ES"/>
        </a:p>
      </dgm:t>
    </dgm:pt>
    <dgm:pt modelId="{DE9ABB69-365B-4E00-A428-D6D45D78DE47}">
      <dgm:prSet phldrT="[Texto]" custT="1"/>
      <dgm:spPr/>
      <dgm:t>
        <a:bodyPr/>
        <a:lstStyle/>
        <a:p>
          <a:r>
            <a:rPr lang="en-US" sz="1600" dirty="0">
              <a:latin typeface="Raleway" panose="020B0604020202020204" charset="0"/>
            </a:rPr>
            <a:t>Image Processing</a:t>
          </a:r>
        </a:p>
      </dgm:t>
    </dgm:pt>
    <dgm:pt modelId="{8877D15A-1FA8-430B-A4C3-F192532F3311}" type="parTrans" cxnId="{35E0E595-B8AE-4B97-BD5F-2A06224FE87B}">
      <dgm:prSet/>
      <dgm:spPr/>
      <dgm:t>
        <a:bodyPr/>
        <a:lstStyle/>
        <a:p>
          <a:endParaRPr lang="es-ES"/>
        </a:p>
      </dgm:t>
    </dgm:pt>
    <dgm:pt modelId="{9BB22154-CB3A-4768-AAF6-2BBD7C12CFA4}" type="sibTrans" cxnId="{35E0E595-B8AE-4B97-BD5F-2A06224FE87B}">
      <dgm:prSet/>
      <dgm:spPr/>
      <dgm:t>
        <a:bodyPr/>
        <a:lstStyle/>
        <a:p>
          <a:endParaRPr lang="es-ES"/>
        </a:p>
      </dgm:t>
    </dgm:pt>
    <dgm:pt modelId="{144ACEA1-CD79-4239-AF42-3CDFA94DA0A3}">
      <dgm:prSet phldrT="[Texto]"/>
      <dgm:spPr/>
      <dgm:t>
        <a:bodyPr/>
        <a:lstStyle/>
        <a:p>
          <a:r>
            <a:rPr lang="en-US" dirty="0">
              <a:latin typeface="Raleway" panose="020B0604020202020204" charset="0"/>
            </a:rPr>
            <a:t>Obtain a local copy of images</a:t>
          </a:r>
        </a:p>
      </dgm:t>
    </dgm:pt>
    <dgm:pt modelId="{664D16C7-1D01-446C-868A-1ABD25CA1351}" type="parTrans" cxnId="{115F35C2-F7BA-4C99-ACEE-2909F9C2AFD2}">
      <dgm:prSet/>
      <dgm:spPr/>
      <dgm:t>
        <a:bodyPr/>
        <a:lstStyle/>
        <a:p>
          <a:endParaRPr lang="es-ES"/>
        </a:p>
      </dgm:t>
    </dgm:pt>
    <dgm:pt modelId="{F1997EEE-7BB8-476E-91E4-A8BB8C74CADD}" type="sibTrans" cxnId="{115F35C2-F7BA-4C99-ACEE-2909F9C2AFD2}">
      <dgm:prSet/>
      <dgm:spPr/>
      <dgm:t>
        <a:bodyPr/>
        <a:lstStyle/>
        <a:p>
          <a:endParaRPr lang="es-ES"/>
        </a:p>
      </dgm:t>
    </dgm:pt>
    <dgm:pt modelId="{D5BB8B9E-150F-4534-902F-18F5AF4BEA51}">
      <dgm:prSet phldrT="[Texto]"/>
      <dgm:spPr/>
      <dgm:t>
        <a:bodyPr/>
        <a:lstStyle/>
        <a:p>
          <a:r>
            <a:rPr lang="en-US" dirty="0">
              <a:latin typeface="Raleway" panose="020B0604020202020204" charset="0"/>
            </a:rPr>
            <a:t>Compute visual descriptors</a:t>
          </a:r>
        </a:p>
      </dgm:t>
    </dgm:pt>
    <dgm:pt modelId="{4E5851CA-F9F7-491B-AF01-F880FFDA3B71}" type="parTrans" cxnId="{DEE45D5C-6DD3-4D5B-A98E-C549B12C60BD}">
      <dgm:prSet/>
      <dgm:spPr/>
      <dgm:t>
        <a:bodyPr/>
        <a:lstStyle/>
        <a:p>
          <a:endParaRPr lang="es-ES"/>
        </a:p>
      </dgm:t>
    </dgm:pt>
    <dgm:pt modelId="{BCAA8D12-60A3-4710-AB7F-70C926CE2D80}" type="sibTrans" cxnId="{DEE45D5C-6DD3-4D5B-A98E-C549B12C60BD}">
      <dgm:prSet/>
      <dgm:spPr/>
      <dgm:t>
        <a:bodyPr/>
        <a:lstStyle/>
        <a:p>
          <a:endParaRPr lang="es-ES"/>
        </a:p>
      </dgm:t>
    </dgm:pt>
    <dgm:pt modelId="{37BF5839-37AA-4ABB-B525-591E7683B923}">
      <dgm:prSet phldrT="[Texto]" custT="1"/>
      <dgm:spPr/>
      <dgm:t>
        <a:bodyPr/>
        <a:lstStyle/>
        <a:p>
          <a:r>
            <a:rPr lang="en-US" sz="1800" dirty="0">
              <a:latin typeface="Raleway" panose="020B0604020202020204" charset="0"/>
            </a:rPr>
            <a:t>Similarity Search</a:t>
          </a:r>
        </a:p>
      </dgm:t>
    </dgm:pt>
    <dgm:pt modelId="{BEFD49B3-BCA6-4671-A8E0-68D668A86775}" type="parTrans" cxnId="{4D049ED8-2A09-4B61-9C90-97E7F516E99F}">
      <dgm:prSet/>
      <dgm:spPr/>
      <dgm:t>
        <a:bodyPr/>
        <a:lstStyle/>
        <a:p>
          <a:endParaRPr lang="es-ES"/>
        </a:p>
      </dgm:t>
    </dgm:pt>
    <dgm:pt modelId="{A7400584-A8CC-4594-95F0-1A9DA6BA3600}" type="sibTrans" cxnId="{4D049ED8-2A09-4B61-9C90-97E7F516E99F}">
      <dgm:prSet/>
      <dgm:spPr/>
      <dgm:t>
        <a:bodyPr/>
        <a:lstStyle/>
        <a:p>
          <a:endParaRPr lang="es-ES"/>
        </a:p>
      </dgm:t>
    </dgm:pt>
    <dgm:pt modelId="{2026FD10-0B81-4634-9264-01BD2495314D}">
      <dgm:prSet phldrT="[Texto]"/>
      <dgm:spPr/>
      <dgm:t>
        <a:bodyPr/>
        <a:lstStyle/>
        <a:p>
          <a:r>
            <a:rPr lang="en-US" dirty="0">
              <a:latin typeface="Raleway" panose="020B0604020202020204" charset="0"/>
            </a:rPr>
            <a:t>Find a suitable tool</a:t>
          </a:r>
        </a:p>
      </dgm:t>
    </dgm:pt>
    <dgm:pt modelId="{D953C623-A75D-442C-93A0-D105B7004DAD}" type="parTrans" cxnId="{9CF46706-04FC-41E7-9BF7-56707780707E}">
      <dgm:prSet/>
      <dgm:spPr/>
      <dgm:t>
        <a:bodyPr/>
        <a:lstStyle/>
        <a:p>
          <a:endParaRPr lang="es-ES"/>
        </a:p>
      </dgm:t>
    </dgm:pt>
    <dgm:pt modelId="{E080882E-BAC2-4969-A995-DF4544BB3A5A}" type="sibTrans" cxnId="{9CF46706-04FC-41E7-9BF7-56707780707E}">
      <dgm:prSet/>
      <dgm:spPr/>
      <dgm:t>
        <a:bodyPr/>
        <a:lstStyle/>
        <a:p>
          <a:endParaRPr lang="es-ES"/>
        </a:p>
      </dgm:t>
    </dgm:pt>
    <dgm:pt modelId="{F169943C-BDDC-48E0-8082-DFB63F2DC830}">
      <dgm:prSet phldrT="[Texto]"/>
      <dgm:spPr/>
      <dgm:t>
        <a:bodyPr/>
        <a:lstStyle/>
        <a:p>
          <a:r>
            <a:rPr lang="en-US" dirty="0">
              <a:latin typeface="Raleway" panose="020B0604020202020204" charset="0"/>
            </a:rPr>
            <a:t>Compute static similarity relations</a:t>
          </a:r>
        </a:p>
      </dgm:t>
    </dgm:pt>
    <dgm:pt modelId="{77686378-B68A-46E4-808F-153300E4BA2E}" type="parTrans" cxnId="{ADABA30E-A389-4080-8E2E-808DE8EE586E}">
      <dgm:prSet/>
      <dgm:spPr/>
      <dgm:t>
        <a:bodyPr/>
        <a:lstStyle/>
        <a:p>
          <a:endParaRPr lang="es-ES"/>
        </a:p>
      </dgm:t>
    </dgm:pt>
    <dgm:pt modelId="{30B33878-A114-4DE2-8D38-E305597398D7}" type="sibTrans" cxnId="{ADABA30E-A389-4080-8E2E-808DE8EE586E}">
      <dgm:prSet/>
      <dgm:spPr/>
      <dgm:t>
        <a:bodyPr/>
        <a:lstStyle/>
        <a:p>
          <a:endParaRPr lang="es-ES"/>
        </a:p>
      </dgm:t>
    </dgm:pt>
    <dgm:pt modelId="{7EB7698E-C39E-4F09-8589-8CF714DE95E8}">
      <dgm:prSet phldrT="[Texto]" custT="1"/>
      <dgm:spPr/>
      <dgm:t>
        <a:bodyPr/>
        <a:lstStyle/>
        <a:p>
          <a:r>
            <a:rPr lang="en-US" sz="1800" dirty="0">
              <a:latin typeface="Raleway" panose="020B0604020202020204" charset="0"/>
            </a:rPr>
            <a:t>Linked Data</a:t>
          </a:r>
        </a:p>
      </dgm:t>
    </dgm:pt>
    <dgm:pt modelId="{90BD46A6-1CE2-411F-8C6D-C8C0A1B7F2E5}" type="parTrans" cxnId="{34B24B32-C26C-4F6A-9AFF-45508438791C}">
      <dgm:prSet/>
      <dgm:spPr/>
      <dgm:t>
        <a:bodyPr/>
        <a:lstStyle/>
        <a:p>
          <a:endParaRPr lang="es-ES"/>
        </a:p>
      </dgm:t>
    </dgm:pt>
    <dgm:pt modelId="{B1D51C6B-2C11-4841-8EE4-BD9B9D790CF7}" type="sibTrans" cxnId="{34B24B32-C26C-4F6A-9AFF-45508438791C}">
      <dgm:prSet/>
      <dgm:spPr/>
      <dgm:t>
        <a:bodyPr/>
        <a:lstStyle/>
        <a:p>
          <a:endParaRPr lang="es-ES"/>
        </a:p>
      </dgm:t>
    </dgm:pt>
    <dgm:pt modelId="{859F99EA-9341-4CA6-B5F6-5793FA475131}">
      <dgm:prSet phldrT="[Texto]"/>
      <dgm:spPr/>
      <dgm:t>
        <a:bodyPr/>
        <a:lstStyle/>
        <a:p>
          <a:r>
            <a:rPr lang="en-US" dirty="0">
              <a:latin typeface="Raleway" panose="020B0604020202020204" charset="0"/>
            </a:rPr>
            <a:t>Define an ontology</a:t>
          </a:r>
        </a:p>
      </dgm:t>
    </dgm:pt>
    <dgm:pt modelId="{1273B9DB-1CFA-4BBF-ADCA-02723A3B6F72}" type="parTrans" cxnId="{F255FBD4-2F1A-4E7B-B7F0-22654F8CEA4E}">
      <dgm:prSet/>
      <dgm:spPr/>
      <dgm:t>
        <a:bodyPr/>
        <a:lstStyle/>
        <a:p>
          <a:endParaRPr lang="es-ES"/>
        </a:p>
      </dgm:t>
    </dgm:pt>
    <dgm:pt modelId="{DD147CC9-D883-429A-98F5-49E6D7A76EE6}" type="sibTrans" cxnId="{F255FBD4-2F1A-4E7B-B7F0-22654F8CEA4E}">
      <dgm:prSet/>
      <dgm:spPr/>
      <dgm:t>
        <a:bodyPr/>
        <a:lstStyle/>
        <a:p>
          <a:endParaRPr lang="es-ES"/>
        </a:p>
      </dgm:t>
    </dgm:pt>
    <dgm:pt modelId="{CB81522A-825D-4486-98B8-546719443C87}">
      <dgm:prSet phldrT="[Texto]"/>
      <dgm:spPr/>
      <dgm:t>
        <a:bodyPr/>
        <a:lstStyle/>
        <a:p>
          <a:r>
            <a:rPr lang="en-US" dirty="0">
              <a:latin typeface="Raleway" panose="020B0604020202020204" charset="0"/>
            </a:rPr>
            <a:t>Parse raw data</a:t>
          </a:r>
        </a:p>
      </dgm:t>
    </dgm:pt>
    <dgm:pt modelId="{04ACB391-1C43-4CCB-939A-31CC47B5CC30}" type="parTrans" cxnId="{1D1F2847-B812-4FEF-AA63-EC858FC52220}">
      <dgm:prSet/>
      <dgm:spPr/>
      <dgm:t>
        <a:bodyPr/>
        <a:lstStyle/>
        <a:p>
          <a:endParaRPr lang="es-ES"/>
        </a:p>
      </dgm:t>
    </dgm:pt>
    <dgm:pt modelId="{EDED39F3-BB51-4315-B02B-90308D3DBB36}" type="sibTrans" cxnId="{1D1F2847-B812-4FEF-AA63-EC858FC52220}">
      <dgm:prSet/>
      <dgm:spPr/>
      <dgm:t>
        <a:bodyPr/>
        <a:lstStyle/>
        <a:p>
          <a:endParaRPr lang="es-ES"/>
        </a:p>
      </dgm:t>
    </dgm:pt>
    <dgm:pt modelId="{30C36060-605F-4890-B51B-F9B461E1D26D}">
      <dgm:prSet phldrT="[Texto]"/>
      <dgm:spPr/>
      <dgm:t>
        <a:bodyPr/>
        <a:lstStyle/>
        <a:p>
          <a:r>
            <a:rPr lang="en-US" dirty="0">
              <a:latin typeface="Raleway" panose="020B0604020202020204" charset="0"/>
            </a:rPr>
            <a:t>Publish a SPARQL endpoint</a:t>
          </a:r>
        </a:p>
      </dgm:t>
    </dgm:pt>
    <dgm:pt modelId="{6433DC72-FA11-44C4-AF75-D383C65F8E3A}" type="parTrans" cxnId="{62E5AD4E-5B98-49E7-9478-84C0AC2838F3}">
      <dgm:prSet/>
      <dgm:spPr/>
      <dgm:t>
        <a:bodyPr/>
        <a:lstStyle/>
        <a:p>
          <a:endParaRPr lang="es-ES"/>
        </a:p>
      </dgm:t>
    </dgm:pt>
    <dgm:pt modelId="{F9302FE2-D15A-4B79-985D-059567763BB5}" type="sibTrans" cxnId="{62E5AD4E-5B98-49E7-9478-84C0AC2838F3}">
      <dgm:prSet/>
      <dgm:spPr/>
      <dgm:t>
        <a:bodyPr/>
        <a:lstStyle/>
        <a:p>
          <a:endParaRPr lang="es-ES"/>
        </a:p>
      </dgm:t>
    </dgm:pt>
    <dgm:pt modelId="{AAF880AD-4B1E-4C67-925E-254C589D3DD7}" type="pres">
      <dgm:prSet presAssocID="{24C60D8E-E8BE-4B7D-AC78-C8321E935CD8}" presName="linearFlow" presStyleCnt="0">
        <dgm:presLayoutVars>
          <dgm:dir/>
          <dgm:animLvl val="lvl"/>
          <dgm:resizeHandles val="exact"/>
        </dgm:presLayoutVars>
      </dgm:prSet>
      <dgm:spPr/>
    </dgm:pt>
    <dgm:pt modelId="{1EB5738B-3AFD-4F18-98A2-FC2473886B1F}" type="pres">
      <dgm:prSet presAssocID="{DE9ABB69-365B-4E00-A428-D6D45D78DE47}" presName="composite" presStyleCnt="0"/>
      <dgm:spPr/>
    </dgm:pt>
    <dgm:pt modelId="{E4E36620-06DB-46BB-A508-6D630413115E}" type="pres">
      <dgm:prSet presAssocID="{DE9ABB69-365B-4E00-A428-D6D45D78DE4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B460B52-163A-4A3F-81B1-2CA9CD2263B0}" type="pres">
      <dgm:prSet presAssocID="{DE9ABB69-365B-4E00-A428-D6D45D78DE47}" presName="descendantText" presStyleLbl="alignAcc1" presStyleIdx="0" presStyleCnt="3">
        <dgm:presLayoutVars>
          <dgm:bulletEnabled val="1"/>
        </dgm:presLayoutVars>
      </dgm:prSet>
      <dgm:spPr/>
    </dgm:pt>
    <dgm:pt modelId="{3993A9B9-1E49-41BA-B875-A744E55BFE8F}" type="pres">
      <dgm:prSet presAssocID="{9BB22154-CB3A-4768-AAF6-2BBD7C12CFA4}" presName="sp" presStyleCnt="0"/>
      <dgm:spPr/>
    </dgm:pt>
    <dgm:pt modelId="{61BBEA9F-71A6-46D8-A3D2-86857A079CE1}" type="pres">
      <dgm:prSet presAssocID="{37BF5839-37AA-4ABB-B525-591E7683B923}" presName="composite" presStyleCnt="0"/>
      <dgm:spPr/>
    </dgm:pt>
    <dgm:pt modelId="{24DBE007-16CB-42F6-8584-85C114269685}" type="pres">
      <dgm:prSet presAssocID="{37BF5839-37AA-4ABB-B525-591E7683B92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1AF564D-D55B-4328-96F6-B714442E6BEC}" type="pres">
      <dgm:prSet presAssocID="{37BF5839-37AA-4ABB-B525-591E7683B923}" presName="descendantText" presStyleLbl="alignAcc1" presStyleIdx="1" presStyleCnt="3">
        <dgm:presLayoutVars>
          <dgm:bulletEnabled val="1"/>
        </dgm:presLayoutVars>
      </dgm:prSet>
      <dgm:spPr/>
    </dgm:pt>
    <dgm:pt modelId="{6F88FB1A-17E5-4533-9425-45148A9ABC05}" type="pres">
      <dgm:prSet presAssocID="{A7400584-A8CC-4594-95F0-1A9DA6BA3600}" presName="sp" presStyleCnt="0"/>
      <dgm:spPr/>
    </dgm:pt>
    <dgm:pt modelId="{034A6635-4117-466D-9439-8C2C156B2FB4}" type="pres">
      <dgm:prSet presAssocID="{7EB7698E-C39E-4F09-8589-8CF714DE95E8}" presName="composite" presStyleCnt="0"/>
      <dgm:spPr/>
    </dgm:pt>
    <dgm:pt modelId="{7A8F747C-5C26-4CE8-B7B3-84CD30C12C98}" type="pres">
      <dgm:prSet presAssocID="{7EB7698E-C39E-4F09-8589-8CF714DE95E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535513C-C0D8-46D0-ADA1-013A159AEA1A}" type="pres">
      <dgm:prSet presAssocID="{7EB7698E-C39E-4F09-8589-8CF714DE95E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CF46706-04FC-41E7-9BF7-56707780707E}" srcId="{37BF5839-37AA-4ABB-B525-591E7683B923}" destId="{2026FD10-0B81-4634-9264-01BD2495314D}" srcOrd="0" destOrd="0" parTransId="{D953C623-A75D-442C-93A0-D105B7004DAD}" sibTransId="{E080882E-BAC2-4969-A995-DF4544BB3A5A}"/>
    <dgm:cxn modelId="{0F797E0C-8509-4B8E-9C45-9BAB23389AB0}" type="presOf" srcId="{37BF5839-37AA-4ABB-B525-591E7683B923}" destId="{24DBE007-16CB-42F6-8584-85C114269685}" srcOrd="0" destOrd="0" presId="urn:microsoft.com/office/officeart/2005/8/layout/chevron2"/>
    <dgm:cxn modelId="{ADABA30E-A389-4080-8E2E-808DE8EE586E}" srcId="{37BF5839-37AA-4ABB-B525-591E7683B923}" destId="{F169943C-BDDC-48E0-8082-DFB63F2DC830}" srcOrd="1" destOrd="0" parTransId="{77686378-B68A-46E4-808F-153300E4BA2E}" sibTransId="{30B33878-A114-4DE2-8D38-E305597398D7}"/>
    <dgm:cxn modelId="{34B24B32-C26C-4F6A-9AFF-45508438791C}" srcId="{24C60D8E-E8BE-4B7D-AC78-C8321E935CD8}" destId="{7EB7698E-C39E-4F09-8589-8CF714DE95E8}" srcOrd="2" destOrd="0" parTransId="{90BD46A6-1CE2-411F-8C6D-C8C0A1B7F2E5}" sibTransId="{B1D51C6B-2C11-4841-8EE4-BD9B9D790CF7}"/>
    <dgm:cxn modelId="{7DE9F734-A280-4EAB-9A6A-FA6711296468}" type="presOf" srcId="{CB81522A-825D-4486-98B8-546719443C87}" destId="{1535513C-C0D8-46D0-ADA1-013A159AEA1A}" srcOrd="0" destOrd="1" presId="urn:microsoft.com/office/officeart/2005/8/layout/chevron2"/>
    <dgm:cxn modelId="{B9A4B63C-8F76-474E-AEA2-B7370B8F8357}" type="presOf" srcId="{7EB7698E-C39E-4F09-8589-8CF714DE95E8}" destId="{7A8F747C-5C26-4CE8-B7B3-84CD30C12C98}" srcOrd="0" destOrd="0" presId="urn:microsoft.com/office/officeart/2005/8/layout/chevron2"/>
    <dgm:cxn modelId="{DEE45D5C-6DD3-4D5B-A98E-C549B12C60BD}" srcId="{DE9ABB69-365B-4E00-A428-D6D45D78DE47}" destId="{D5BB8B9E-150F-4534-902F-18F5AF4BEA51}" srcOrd="1" destOrd="0" parTransId="{4E5851CA-F9F7-491B-AF01-F880FFDA3B71}" sibTransId="{BCAA8D12-60A3-4710-AB7F-70C926CE2D80}"/>
    <dgm:cxn modelId="{1D1F2847-B812-4FEF-AA63-EC858FC52220}" srcId="{7EB7698E-C39E-4F09-8589-8CF714DE95E8}" destId="{CB81522A-825D-4486-98B8-546719443C87}" srcOrd="1" destOrd="0" parTransId="{04ACB391-1C43-4CCB-939A-31CC47B5CC30}" sibTransId="{EDED39F3-BB51-4315-B02B-90308D3DBB36}"/>
    <dgm:cxn modelId="{62E5AD4E-5B98-49E7-9478-84C0AC2838F3}" srcId="{7EB7698E-C39E-4F09-8589-8CF714DE95E8}" destId="{30C36060-605F-4890-B51B-F9B461E1D26D}" srcOrd="2" destOrd="0" parTransId="{6433DC72-FA11-44C4-AF75-D383C65F8E3A}" sibTransId="{F9302FE2-D15A-4B79-985D-059567763BB5}"/>
    <dgm:cxn modelId="{F2AE2578-3BB3-4B8E-99E8-F82C716F5E8A}" type="presOf" srcId="{DE9ABB69-365B-4E00-A428-D6D45D78DE47}" destId="{E4E36620-06DB-46BB-A508-6D630413115E}" srcOrd="0" destOrd="0" presId="urn:microsoft.com/office/officeart/2005/8/layout/chevron2"/>
    <dgm:cxn modelId="{0B2F618A-0218-4D11-A0E0-8CE128D943B7}" type="presOf" srcId="{24C60D8E-E8BE-4B7D-AC78-C8321E935CD8}" destId="{AAF880AD-4B1E-4C67-925E-254C589D3DD7}" srcOrd="0" destOrd="0" presId="urn:microsoft.com/office/officeart/2005/8/layout/chevron2"/>
    <dgm:cxn modelId="{78C0A78C-9DB8-4618-B695-79C766727088}" type="presOf" srcId="{30C36060-605F-4890-B51B-F9B461E1D26D}" destId="{1535513C-C0D8-46D0-ADA1-013A159AEA1A}" srcOrd="0" destOrd="2" presId="urn:microsoft.com/office/officeart/2005/8/layout/chevron2"/>
    <dgm:cxn modelId="{35E0E595-B8AE-4B97-BD5F-2A06224FE87B}" srcId="{24C60D8E-E8BE-4B7D-AC78-C8321E935CD8}" destId="{DE9ABB69-365B-4E00-A428-D6D45D78DE47}" srcOrd="0" destOrd="0" parTransId="{8877D15A-1FA8-430B-A4C3-F192532F3311}" sibTransId="{9BB22154-CB3A-4768-AAF6-2BBD7C12CFA4}"/>
    <dgm:cxn modelId="{C567AEA8-4A95-48A3-AACD-2E9CF6A0D523}" type="presOf" srcId="{D5BB8B9E-150F-4534-902F-18F5AF4BEA51}" destId="{EB460B52-163A-4A3F-81B1-2CA9CD2263B0}" srcOrd="0" destOrd="1" presId="urn:microsoft.com/office/officeart/2005/8/layout/chevron2"/>
    <dgm:cxn modelId="{2CD64AAE-755B-4D61-BD4E-10436CF764CA}" type="presOf" srcId="{144ACEA1-CD79-4239-AF42-3CDFA94DA0A3}" destId="{EB460B52-163A-4A3F-81B1-2CA9CD2263B0}" srcOrd="0" destOrd="0" presId="urn:microsoft.com/office/officeart/2005/8/layout/chevron2"/>
    <dgm:cxn modelId="{115F35C2-F7BA-4C99-ACEE-2909F9C2AFD2}" srcId="{DE9ABB69-365B-4E00-A428-D6D45D78DE47}" destId="{144ACEA1-CD79-4239-AF42-3CDFA94DA0A3}" srcOrd="0" destOrd="0" parTransId="{664D16C7-1D01-446C-868A-1ABD25CA1351}" sibTransId="{F1997EEE-7BB8-476E-91E4-A8BB8C74CADD}"/>
    <dgm:cxn modelId="{F255FBD4-2F1A-4E7B-B7F0-22654F8CEA4E}" srcId="{7EB7698E-C39E-4F09-8589-8CF714DE95E8}" destId="{859F99EA-9341-4CA6-B5F6-5793FA475131}" srcOrd="0" destOrd="0" parTransId="{1273B9DB-1CFA-4BBF-ADCA-02723A3B6F72}" sibTransId="{DD147CC9-D883-429A-98F5-49E6D7A76EE6}"/>
    <dgm:cxn modelId="{4D049ED8-2A09-4B61-9C90-97E7F516E99F}" srcId="{24C60D8E-E8BE-4B7D-AC78-C8321E935CD8}" destId="{37BF5839-37AA-4ABB-B525-591E7683B923}" srcOrd="1" destOrd="0" parTransId="{BEFD49B3-BCA6-4671-A8E0-68D668A86775}" sibTransId="{A7400584-A8CC-4594-95F0-1A9DA6BA3600}"/>
    <dgm:cxn modelId="{5CB523E2-9541-491C-BACD-84B2F36E7E1A}" type="presOf" srcId="{859F99EA-9341-4CA6-B5F6-5793FA475131}" destId="{1535513C-C0D8-46D0-ADA1-013A159AEA1A}" srcOrd="0" destOrd="0" presId="urn:microsoft.com/office/officeart/2005/8/layout/chevron2"/>
    <dgm:cxn modelId="{F43844E9-475C-499A-BBF4-3643606DBCAA}" type="presOf" srcId="{2026FD10-0B81-4634-9264-01BD2495314D}" destId="{41AF564D-D55B-4328-96F6-B714442E6BEC}" srcOrd="0" destOrd="0" presId="urn:microsoft.com/office/officeart/2005/8/layout/chevron2"/>
    <dgm:cxn modelId="{841301F3-E352-4B63-A266-EB44CC44673B}" type="presOf" srcId="{F169943C-BDDC-48E0-8082-DFB63F2DC830}" destId="{41AF564D-D55B-4328-96F6-B714442E6BEC}" srcOrd="0" destOrd="1" presId="urn:microsoft.com/office/officeart/2005/8/layout/chevron2"/>
    <dgm:cxn modelId="{EDBFABAC-7309-43C2-A3DD-BEFF46B425EA}" type="presParOf" srcId="{AAF880AD-4B1E-4C67-925E-254C589D3DD7}" destId="{1EB5738B-3AFD-4F18-98A2-FC2473886B1F}" srcOrd="0" destOrd="0" presId="urn:microsoft.com/office/officeart/2005/8/layout/chevron2"/>
    <dgm:cxn modelId="{3CEC0536-6602-4BA8-AC6C-A44C05736DAE}" type="presParOf" srcId="{1EB5738B-3AFD-4F18-98A2-FC2473886B1F}" destId="{E4E36620-06DB-46BB-A508-6D630413115E}" srcOrd="0" destOrd="0" presId="urn:microsoft.com/office/officeart/2005/8/layout/chevron2"/>
    <dgm:cxn modelId="{77115A9D-B151-4D1C-AE3A-2E5A4B05528F}" type="presParOf" srcId="{1EB5738B-3AFD-4F18-98A2-FC2473886B1F}" destId="{EB460B52-163A-4A3F-81B1-2CA9CD2263B0}" srcOrd="1" destOrd="0" presId="urn:microsoft.com/office/officeart/2005/8/layout/chevron2"/>
    <dgm:cxn modelId="{E46D8E07-EEFF-4329-9000-5428D93AFA3B}" type="presParOf" srcId="{AAF880AD-4B1E-4C67-925E-254C589D3DD7}" destId="{3993A9B9-1E49-41BA-B875-A744E55BFE8F}" srcOrd="1" destOrd="0" presId="urn:microsoft.com/office/officeart/2005/8/layout/chevron2"/>
    <dgm:cxn modelId="{D73D8822-7E4A-410C-9AD3-0F34C229154E}" type="presParOf" srcId="{AAF880AD-4B1E-4C67-925E-254C589D3DD7}" destId="{61BBEA9F-71A6-46D8-A3D2-86857A079CE1}" srcOrd="2" destOrd="0" presId="urn:microsoft.com/office/officeart/2005/8/layout/chevron2"/>
    <dgm:cxn modelId="{672B212A-E3C4-4695-A8EE-4844E26EA6DC}" type="presParOf" srcId="{61BBEA9F-71A6-46D8-A3D2-86857A079CE1}" destId="{24DBE007-16CB-42F6-8584-85C114269685}" srcOrd="0" destOrd="0" presId="urn:microsoft.com/office/officeart/2005/8/layout/chevron2"/>
    <dgm:cxn modelId="{8982A86F-18A1-404F-B65B-86F015663CEF}" type="presParOf" srcId="{61BBEA9F-71A6-46D8-A3D2-86857A079CE1}" destId="{41AF564D-D55B-4328-96F6-B714442E6BEC}" srcOrd="1" destOrd="0" presId="urn:microsoft.com/office/officeart/2005/8/layout/chevron2"/>
    <dgm:cxn modelId="{759634A8-EAB4-4803-BA64-AF661059C680}" type="presParOf" srcId="{AAF880AD-4B1E-4C67-925E-254C589D3DD7}" destId="{6F88FB1A-17E5-4533-9425-45148A9ABC05}" srcOrd="3" destOrd="0" presId="urn:microsoft.com/office/officeart/2005/8/layout/chevron2"/>
    <dgm:cxn modelId="{69D369DD-07B8-403C-A22F-F5637DA6FAEE}" type="presParOf" srcId="{AAF880AD-4B1E-4C67-925E-254C589D3DD7}" destId="{034A6635-4117-466D-9439-8C2C156B2FB4}" srcOrd="4" destOrd="0" presId="urn:microsoft.com/office/officeart/2005/8/layout/chevron2"/>
    <dgm:cxn modelId="{A098947F-0089-4DA5-8D04-EF0EC426AA43}" type="presParOf" srcId="{034A6635-4117-466D-9439-8C2C156B2FB4}" destId="{7A8F747C-5C26-4CE8-B7B3-84CD30C12C98}" srcOrd="0" destOrd="0" presId="urn:microsoft.com/office/officeart/2005/8/layout/chevron2"/>
    <dgm:cxn modelId="{050A2B0E-86EF-45CB-A984-A1981A69DC06}" type="presParOf" srcId="{034A6635-4117-466D-9439-8C2C156B2FB4}" destId="{1535513C-C0D8-46D0-ADA1-013A159AEA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36620-06DB-46BB-A508-6D630413115E}">
      <dsp:nvSpPr>
        <dsp:cNvPr id="0" name=""/>
        <dsp:cNvSpPr/>
      </dsp:nvSpPr>
      <dsp:spPr>
        <a:xfrm rot="5400000">
          <a:off x="-228838" y="231542"/>
          <a:ext cx="1525587" cy="106791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Raleway" panose="020B0604020202020204" charset="0"/>
            </a:rPr>
            <a:t>Image Processing</a:t>
          </a:r>
        </a:p>
      </dsp:txBody>
      <dsp:txXfrm rot="-5400000">
        <a:off x="1" y="536660"/>
        <a:ext cx="1067911" cy="457676"/>
      </dsp:txXfrm>
    </dsp:sp>
    <dsp:sp modelId="{EB460B52-163A-4A3F-81B1-2CA9CD2263B0}">
      <dsp:nvSpPr>
        <dsp:cNvPr id="0" name=""/>
        <dsp:cNvSpPr/>
      </dsp:nvSpPr>
      <dsp:spPr>
        <a:xfrm rot="5400000">
          <a:off x="4233047" y="-3162431"/>
          <a:ext cx="991631" cy="73219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Raleway" panose="020B0604020202020204" charset="0"/>
            </a:rPr>
            <a:t>Obtain a local copy of images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Raleway" panose="020B0604020202020204" charset="0"/>
            </a:rPr>
            <a:t>Compute visual descriptors</a:t>
          </a:r>
        </a:p>
      </dsp:txBody>
      <dsp:txXfrm rot="-5400000">
        <a:off x="1067912" y="51111"/>
        <a:ext cx="7273496" cy="894817"/>
      </dsp:txXfrm>
    </dsp:sp>
    <dsp:sp modelId="{24DBE007-16CB-42F6-8584-85C114269685}">
      <dsp:nvSpPr>
        <dsp:cNvPr id="0" name=""/>
        <dsp:cNvSpPr/>
      </dsp:nvSpPr>
      <dsp:spPr>
        <a:xfrm rot="5400000">
          <a:off x="-228838" y="1562195"/>
          <a:ext cx="1525587" cy="106791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Raleway" panose="020B0604020202020204" charset="0"/>
            </a:rPr>
            <a:t>Similarity Search</a:t>
          </a:r>
        </a:p>
      </dsp:txBody>
      <dsp:txXfrm rot="-5400000">
        <a:off x="1" y="1867313"/>
        <a:ext cx="1067911" cy="457676"/>
      </dsp:txXfrm>
    </dsp:sp>
    <dsp:sp modelId="{41AF564D-D55B-4328-96F6-B714442E6BEC}">
      <dsp:nvSpPr>
        <dsp:cNvPr id="0" name=""/>
        <dsp:cNvSpPr/>
      </dsp:nvSpPr>
      <dsp:spPr>
        <a:xfrm rot="5400000">
          <a:off x="4232786" y="-1831517"/>
          <a:ext cx="992153" cy="73219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Raleway" panose="020B0604020202020204" charset="0"/>
            </a:rPr>
            <a:t>Find a suitable tool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Raleway" panose="020B0604020202020204" charset="0"/>
            </a:rPr>
            <a:t>Compute static similarity relations</a:t>
          </a:r>
        </a:p>
      </dsp:txBody>
      <dsp:txXfrm rot="-5400000">
        <a:off x="1067912" y="1381790"/>
        <a:ext cx="7273470" cy="895287"/>
      </dsp:txXfrm>
    </dsp:sp>
    <dsp:sp modelId="{7A8F747C-5C26-4CE8-B7B3-84CD30C12C98}">
      <dsp:nvSpPr>
        <dsp:cNvPr id="0" name=""/>
        <dsp:cNvSpPr/>
      </dsp:nvSpPr>
      <dsp:spPr>
        <a:xfrm rot="5400000">
          <a:off x="-228838" y="2892847"/>
          <a:ext cx="1525587" cy="106791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Raleway" panose="020B0604020202020204" charset="0"/>
            </a:rPr>
            <a:t>Linked Data</a:t>
          </a:r>
        </a:p>
      </dsp:txBody>
      <dsp:txXfrm rot="-5400000">
        <a:off x="1" y="3197965"/>
        <a:ext cx="1067911" cy="457676"/>
      </dsp:txXfrm>
    </dsp:sp>
    <dsp:sp modelId="{1535513C-C0D8-46D0-ADA1-013A159AEA1A}">
      <dsp:nvSpPr>
        <dsp:cNvPr id="0" name=""/>
        <dsp:cNvSpPr/>
      </dsp:nvSpPr>
      <dsp:spPr>
        <a:xfrm rot="5400000">
          <a:off x="4233047" y="-501126"/>
          <a:ext cx="991631" cy="73219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Raleway" panose="020B0604020202020204" charset="0"/>
            </a:rPr>
            <a:t>Define an ontology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Raleway" panose="020B0604020202020204" charset="0"/>
            </a:rPr>
            <a:t>Parse raw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Raleway" panose="020B0604020202020204" charset="0"/>
            </a:rPr>
            <a:t>Publish a SPARQL endpoint</a:t>
          </a:r>
        </a:p>
      </dsp:txBody>
      <dsp:txXfrm rot="-5400000">
        <a:off x="1067912" y="2712416"/>
        <a:ext cx="7273496" cy="894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F0A15F0-E807-4A05-B85B-7CE6BBFEF9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275F060-EA42-4946-96CB-639C08420F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ED906-709D-43E5-A800-4237775A95A7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28B013-2ED1-4987-A100-1A35831567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774FC22-F869-4CC9-B4CF-B7E6EBF36D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A4715-1213-46BD-8117-9F9D8100A9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99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70492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7381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5420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9624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0875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95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197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79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3902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5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146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87113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6746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4447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77988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738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1307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 err="1"/>
              <a:t>We</a:t>
            </a:r>
            <a:r>
              <a:rPr lang="es-CL" dirty="0"/>
              <a:t> </a:t>
            </a:r>
            <a:r>
              <a:rPr lang="es-CL" dirty="0" err="1"/>
              <a:t>take</a:t>
            </a:r>
            <a:r>
              <a:rPr lang="es-CL" dirty="0"/>
              <a:t> a </a:t>
            </a:r>
            <a:r>
              <a:rPr lang="es-CL" dirty="0" err="1"/>
              <a:t>benchmark</a:t>
            </a:r>
            <a:r>
              <a:rPr lang="es-CL" dirty="0"/>
              <a:t> to </a:t>
            </a:r>
            <a:r>
              <a:rPr lang="es-CL" dirty="0" err="1"/>
              <a:t>evaluate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viability</a:t>
            </a:r>
            <a:r>
              <a:rPr lang="es-CL" dirty="0"/>
              <a:t> of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project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2015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745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947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notaaa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09683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3770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2337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1927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8795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5598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5981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8316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9326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94082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794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0819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6032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0377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98302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51223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70768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32853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5260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572706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Virtuoso server, </a:t>
            </a:r>
            <a:r>
              <a:rPr lang="es-CL" dirty="0" err="1"/>
              <a:t>provides</a:t>
            </a:r>
            <a:r>
              <a:rPr lang="es-CL" dirty="0"/>
              <a:t> </a:t>
            </a:r>
            <a:r>
              <a:rPr lang="es-CL" dirty="0" err="1"/>
              <a:t>endpoint</a:t>
            </a:r>
            <a:r>
              <a:rPr lang="es-CL" dirty="0"/>
              <a:t> </a:t>
            </a:r>
            <a:r>
              <a:rPr lang="es-CL" dirty="0" err="1"/>
              <a:t>anr</a:t>
            </a:r>
            <a:r>
              <a:rPr lang="es-CL" dirty="0"/>
              <a:t> URL </a:t>
            </a:r>
            <a:r>
              <a:rPr lang="es-CL" dirty="0" err="1"/>
              <a:t>rewrite</a:t>
            </a:r>
            <a:r>
              <a:rPr lang="es-CL" dirty="0"/>
              <a:t> </a:t>
            </a:r>
            <a:r>
              <a:rPr lang="es-CL" dirty="0" err="1"/>
              <a:t>tools</a:t>
            </a:r>
            <a:r>
              <a:rPr lang="es-CL" baseline="0" dirty="0"/>
              <a:t> </a:t>
            </a:r>
            <a:r>
              <a:rPr lang="es-CL" baseline="0" dirty="0" err="1"/>
              <a:t>for</a:t>
            </a:r>
            <a:r>
              <a:rPr lang="es-CL" baseline="0" dirty="0"/>
              <a:t> </a:t>
            </a:r>
            <a:r>
              <a:rPr lang="es-CL" baseline="0" dirty="0" err="1"/>
              <a:t>dereferencing</a:t>
            </a:r>
            <a:r>
              <a:rPr lang="es-CL" baseline="0" dirty="0"/>
              <a:t> IRIS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999586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4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755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Obtaining</a:t>
            </a:r>
            <a:r>
              <a:rPr lang="es-CL" dirty="0"/>
              <a:t> similar </a:t>
            </a:r>
            <a:r>
              <a:rPr lang="es-CL" dirty="0" err="1"/>
              <a:t>images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19502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Obtaining</a:t>
            </a:r>
            <a:r>
              <a:rPr lang="es-CL" dirty="0"/>
              <a:t> a </a:t>
            </a:r>
            <a:r>
              <a:rPr lang="es-CL" dirty="0" err="1"/>
              <a:t>specific</a:t>
            </a:r>
            <a:r>
              <a:rPr lang="es-CL" dirty="0"/>
              <a:t> descriptor, </a:t>
            </a:r>
            <a:r>
              <a:rPr lang="es-CL" dirty="0" err="1"/>
              <a:t>sorted</a:t>
            </a:r>
            <a:r>
              <a:rPr lang="es-CL" dirty="0"/>
              <a:t> </a:t>
            </a:r>
            <a:r>
              <a:rPr lang="es-CL" dirty="0" err="1"/>
              <a:t>by</a:t>
            </a:r>
            <a:r>
              <a:rPr lang="es-CL" dirty="0"/>
              <a:t> </a:t>
            </a:r>
            <a:r>
              <a:rPr lang="es-CL" dirty="0" err="1"/>
              <a:t>distance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793563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2485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32420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9676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757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71178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Providing</a:t>
            </a:r>
            <a:r>
              <a:rPr lang="es-CL" dirty="0"/>
              <a:t> </a:t>
            </a:r>
            <a:r>
              <a:rPr lang="es-CL" dirty="0" err="1"/>
              <a:t>semantic</a:t>
            </a:r>
            <a:r>
              <a:rPr lang="es-CL" dirty="0"/>
              <a:t> </a:t>
            </a:r>
            <a:r>
              <a:rPr lang="es-CL" dirty="0" err="1"/>
              <a:t>image</a:t>
            </a:r>
            <a:r>
              <a:rPr lang="es-CL" dirty="0"/>
              <a:t> </a:t>
            </a:r>
            <a:r>
              <a:rPr lang="es-CL" dirty="0" err="1"/>
              <a:t>retrieval</a:t>
            </a:r>
            <a:r>
              <a:rPr lang="es-CL" dirty="0"/>
              <a:t> and </a:t>
            </a:r>
            <a:r>
              <a:rPr lang="es-CL" dirty="0" err="1"/>
              <a:t>visuosemantic</a:t>
            </a:r>
            <a:r>
              <a:rPr lang="es-CL" dirty="0"/>
              <a:t> </a:t>
            </a:r>
            <a:r>
              <a:rPr lang="es-CL" dirty="0" err="1"/>
              <a:t>queries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4419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66099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951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11941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0319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19851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08392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3370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2165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687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45805" y="248831"/>
            <a:ext cx="69555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0" name="Shape 10"/>
          <p:cNvSpPr/>
          <p:nvPr/>
        </p:nvSpPr>
        <p:spPr>
          <a:xfrm>
            <a:off x="7917661" y="4269917"/>
            <a:ext cx="9624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11" name="Shape 11"/>
          <p:cNvSpPr/>
          <p:nvPr/>
        </p:nvSpPr>
        <p:spPr>
          <a:xfrm>
            <a:off x="8879813" y="4269917"/>
            <a:ext cx="9624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12" name="Shape 12"/>
          <p:cNvSpPr/>
          <p:nvPr/>
        </p:nvSpPr>
        <p:spPr>
          <a:xfrm>
            <a:off x="-1" y="4269917"/>
            <a:ext cx="9624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13" name="Shape 13"/>
          <p:cNvSpPr/>
          <p:nvPr/>
        </p:nvSpPr>
        <p:spPr>
          <a:xfrm>
            <a:off x="961901" y="4269917"/>
            <a:ext cx="69555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8" name="Shape 18"/>
          <p:cNvSpPr/>
          <p:nvPr/>
        </p:nvSpPr>
        <p:spPr>
          <a:xfrm>
            <a:off x="4063604" y="5323803"/>
            <a:ext cx="40636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19" name="Shape 19"/>
          <p:cNvSpPr/>
          <p:nvPr/>
        </p:nvSpPr>
        <p:spPr>
          <a:xfrm>
            <a:off x="8128360" y="5323803"/>
            <a:ext cx="40636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0" name="Shape 20"/>
          <p:cNvSpPr/>
          <p:nvPr/>
        </p:nvSpPr>
        <p:spPr>
          <a:xfrm>
            <a:off x="1" y="5323803"/>
            <a:ext cx="4063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280569" y="2882403"/>
            <a:ext cx="76315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 lang="en-US" dirty="0"/>
          </a:p>
        </p:txBody>
      </p:sp>
      <p:sp>
        <p:nvSpPr>
          <p:cNvPr id="23" name="Shape 23"/>
          <p:cNvSpPr txBox="1"/>
          <p:nvPr/>
        </p:nvSpPr>
        <p:spPr>
          <a:xfrm>
            <a:off x="4791200" y="1575228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9600" b="1">
                <a:solidFill>
                  <a:srgbClr val="97ABBC"/>
                </a:solidFill>
              </a:rPr>
              <a:t>“</a:t>
            </a:r>
            <a:endParaRPr lang="en-US" sz="9600" b="1" dirty="0">
              <a:solidFill>
                <a:srgbClr val="97ABBC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7631044" y="2132903"/>
            <a:ext cx="22804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5" name="Shape 25"/>
          <p:cNvSpPr/>
          <p:nvPr/>
        </p:nvSpPr>
        <p:spPr>
          <a:xfrm>
            <a:off x="9912235" y="2132903"/>
            <a:ext cx="22804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6" name="Shape 26"/>
          <p:cNvSpPr/>
          <p:nvPr/>
        </p:nvSpPr>
        <p:spPr>
          <a:xfrm>
            <a:off x="0" y="2132903"/>
            <a:ext cx="22804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7" name="Shape 27"/>
          <p:cNvSpPr/>
          <p:nvPr/>
        </p:nvSpPr>
        <p:spPr>
          <a:xfrm>
            <a:off x="2280565" y="2132903"/>
            <a:ext cx="22804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280569" y="2882403"/>
            <a:ext cx="76315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 lang="en-US" dirty="0"/>
          </a:p>
        </p:txBody>
      </p:sp>
      <p:sp>
        <p:nvSpPr>
          <p:cNvPr id="23" name="Shape 23"/>
          <p:cNvSpPr txBox="1"/>
          <p:nvPr/>
        </p:nvSpPr>
        <p:spPr>
          <a:xfrm>
            <a:off x="4791204" y="1364303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9600" b="1">
                <a:solidFill>
                  <a:srgbClr val="97ABBC"/>
                </a:solidFill>
              </a:rPr>
              <a:t>?</a:t>
            </a:r>
            <a:endParaRPr lang="en-US" sz="9600" b="1" dirty="0">
              <a:solidFill>
                <a:srgbClr val="97ABBC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7631044" y="2132903"/>
            <a:ext cx="22804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5" name="Shape 25"/>
          <p:cNvSpPr/>
          <p:nvPr/>
        </p:nvSpPr>
        <p:spPr>
          <a:xfrm>
            <a:off x="9912235" y="2132903"/>
            <a:ext cx="22804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6" name="Shape 26"/>
          <p:cNvSpPr/>
          <p:nvPr/>
        </p:nvSpPr>
        <p:spPr>
          <a:xfrm>
            <a:off x="0" y="2132903"/>
            <a:ext cx="22804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7" name="Shape 27"/>
          <p:cNvSpPr/>
          <p:nvPr/>
        </p:nvSpPr>
        <p:spPr>
          <a:xfrm>
            <a:off x="2280565" y="2132903"/>
            <a:ext cx="22804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040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93923" y="1831453"/>
            <a:ext cx="11204154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-US" dirty="0"/>
          </a:p>
        </p:txBody>
      </p:sp>
      <p:sp>
        <p:nvSpPr>
          <p:cNvPr id="31" name="Shape 31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32" name="Shape 32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33" name="Shape 33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34" name="Shape 34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8" name="Shape 53"/>
          <p:cNvSpPr txBox="1">
            <a:spLocks noGrp="1"/>
          </p:cNvSpPr>
          <p:nvPr>
            <p:ph type="title"/>
          </p:nvPr>
        </p:nvSpPr>
        <p:spPr>
          <a:xfrm>
            <a:off x="493923" y="274650"/>
            <a:ext cx="11204154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93923" y="274650"/>
            <a:ext cx="11204154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-US" dirty="0"/>
          </a:p>
        </p:txBody>
      </p:sp>
      <p:sp>
        <p:nvSpPr>
          <p:cNvPr id="54" name="Shape 54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55" name="Shape 55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56" name="Shape 56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57" name="Shape 57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66" name="Shape 66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67" name="Shape 67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68" name="Shape 68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71" name="Shape 71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72" name="Shape 72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73" name="Shape 73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4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91600" y="1831453"/>
            <a:ext cx="86168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9" r:id="rId4"/>
    <p:sldLayoutId id="2147483651" r:id="rId5"/>
    <p:sldLayoutId id="2147483654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6.jpeg"/><Relationship Id="rId7" Type="http://schemas.openxmlformats.org/officeDocument/2006/relationships/image" Target="../media/image100.jpeg"/><Relationship Id="rId12" Type="http://schemas.openxmlformats.org/officeDocument/2006/relationships/image" Target="../media/image10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jpeg"/><Relationship Id="rId11" Type="http://schemas.openxmlformats.org/officeDocument/2006/relationships/image" Target="../media/image104.jpeg"/><Relationship Id="rId5" Type="http://schemas.openxmlformats.org/officeDocument/2006/relationships/image" Target="../media/image98.jpeg"/><Relationship Id="rId10" Type="http://schemas.openxmlformats.org/officeDocument/2006/relationships/image" Target="../media/image103.jpeg"/><Relationship Id="rId4" Type="http://schemas.openxmlformats.org/officeDocument/2006/relationships/image" Target="../media/image97.jpeg"/><Relationship Id="rId9" Type="http://schemas.openxmlformats.org/officeDocument/2006/relationships/image" Target="../media/image10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187568" y="2554980"/>
            <a:ext cx="8593017" cy="15715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200"/>
              <a:t>a Large-scale Knowledge-base to Perform Visuo-semantic Queries over Wikimedia Commons Images</a:t>
            </a:r>
            <a:endParaRPr lang="en-US" sz="3200" dirty="0"/>
          </a:p>
        </p:txBody>
      </p:sp>
      <p:sp>
        <p:nvSpPr>
          <p:cNvPr id="3" name="Shape 92"/>
          <p:cNvSpPr txBox="1">
            <a:spLocks/>
          </p:cNvSpPr>
          <p:nvPr/>
        </p:nvSpPr>
        <p:spPr>
          <a:xfrm>
            <a:off x="3315450" y="5132438"/>
            <a:ext cx="5561100" cy="17255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spcBef>
                <a:spcPts val="0"/>
              </a:spcBef>
              <a:buFont typeface="Lato"/>
              <a:buNone/>
            </a:pPr>
            <a:r>
              <a:rPr lang="en-US" sz="2400" b="1">
                <a:solidFill>
                  <a:srgbClr val="2185C5"/>
                </a:solidFill>
              </a:rPr>
              <a:t>Sebastián Ferrada Aliaga</a:t>
            </a:r>
          </a:p>
          <a:p>
            <a:pPr algn="ctr">
              <a:spcBef>
                <a:spcPts val="0"/>
              </a:spcBef>
              <a:buFont typeface="Lato"/>
              <a:buNone/>
            </a:pPr>
            <a:r>
              <a:rPr lang="en-US" sz="2400" b="1">
                <a:solidFill>
                  <a:srgbClr val="2185C5"/>
                </a:solidFill>
              </a:rPr>
              <a:t>Foundations of Data Institute</a:t>
            </a:r>
          </a:p>
          <a:p>
            <a:pPr algn="ctr">
              <a:spcBef>
                <a:spcPts val="0"/>
              </a:spcBef>
              <a:buFont typeface="Lato"/>
              <a:buNone/>
            </a:pPr>
            <a:r>
              <a:rPr lang="en-US" sz="2400" b="1">
                <a:solidFill>
                  <a:srgbClr val="2185C5"/>
                </a:solidFill>
              </a:rPr>
              <a:t>Department of Computer Science</a:t>
            </a:r>
          </a:p>
          <a:p>
            <a:pPr algn="ctr">
              <a:spcBef>
                <a:spcPts val="0"/>
              </a:spcBef>
              <a:buFont typeface="Lato"/>
              <a:buNone/>
            </a:pPr>
            <a:r>
              <a:rPr lang="en-US" sz="2400" b="1">
                <a:solidFill>
                  <a:srgbClr val="2185C5"/>
                </a:solidFill>
              </a:rPr>
              <a:t>Universidad de Chile</a:t>
            </a:r>
            <a:endParaRPr lang="en-US" sz="2400" b="1" dirty="0">
              <a:solidFill>
                <a:srgbClr val="2185C5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8" y="726830"/>
            <a:ext cx="3882998" cy="16935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D8D393-9F9F-4B95-9654-500B7DA4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8" y="4862004"/>
            <a:ext cx="2299486" cy="18991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139943-BB3E-44A1-9E7A-797E19C7E0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99" t="38329" r="16375" b="33979"/>
          <a:stretch/>
        </p:blipFill>
        <p:spPr>
          <a:xfrm>
            <a:off x="8889273" y="5611471"/>
            <a:ext cx="3115159" cy="7674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922" y="0"/>
            <a:ext cx="11204154" cy="1530704"/>
          </a:xfrm>
        </p:spPr>
        <p:txBody>
          <a:bodyPr/>
          <a:lstStyle/>
          <a:p>
            <a:r>
              <a:rPr lang="en-US"/>
              <a:t>Are there paintings of the 16th century on display in the Louvre?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C596C0-188D-4ACB-9494-ABD61B61E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473"/>
          <a:stretch/>
        </p:blipFill>
        <p:spPr>
          <a:xfrm>
            <a:off x="3482302" y="1263105"/>
            <a:ext cx="5227395" cy="54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923" y="19060"/>
            <a:ext cx="11204154" cy="1530704"/>
          </a:xfrm>
        </p:spPr>
        <p:txBody>
          <a:bodyPr/>
          <a:lstStyle/>
          <a:p>
            <a:r>
              <a:rPr lang="en-US"/>
              <a:t>Are there paintings of the 16th century on display in the Louvre?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7FB3E5-7149-4B8A-87E9-6141BB123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657" b="55738"/>
          <a:stretch/>
        </p:blipFill>
        <p:spPr>
          <a:xfrm>
            <a:off x="3231280" y="1549764"/>
            <a:ext cx="5432074" cy="50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923" y="0"/>
            <a:ext cx="11204154" cy="1530704"/>
          </a:xfrm>
        </p:spPr>
        <p:txBody>
          <a:bodyPr/>
          <a:lstStyle/>
          <a:p>
            <a:r>
              <a:rPr lang="en-US"/>
              <a:t>Are there paintings of the 16th century on display in the Louvre?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2F0388-85D7-41E5-B24C-7ACB74C0B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167"/>
          <a:stretch/>
        </p:blipFill>
        <p:spPr>
          <a:xfrm>
            <a:off x="2399963" y="1805354"/>
            <a:ext cx="7392074" cy="49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8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C7C3A4-B0E4-473F-B739-F5A19F600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35" b="46837"/>
          <a:stretch/>
        </p:blipFill>
        <p:spPr>
          <a:xfrm>
            <a:off x="3374112" y="1171466"/>
            <a:ext cx="5312688" cy="55770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891B4C-D101-4E0F-86A5-6C2973DC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 there European locations similar to the Cusco Cathedral?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42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many linked datasets for multimedia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E64F94-9F43-4934-9058-0ADFC66B3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761"/>
          <a:stretch/>
        </p:blipFill>
        <p:spPr>
          <a:xfrm>
            <a:off x="4061868" y="1499712"/>
            <a:ext cx="3616748" cy="52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0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many linked datasets for multimedia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E36AB0-6F76-4E13-8900-15D3B2107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70"/>
          <a:stretch/>
        </p:blipFill>
        <p:spPr>
          <a:xfrm>
            <a:off x="1962177" y="1908461"/>
            <a:ext cx="8267646" cy="40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8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970D04C-DBFC-4079-878C-7F50D9CD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 on meta-data and manual annotations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6BAF63-9D2D-4EDA-9F5C-F65FBB68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604" y="2229338"/>
            <a:ext cx="5613888" cy="374259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E51DBAB-8801-44CA-8021-BC674B02A86E}"/>
              </a:ext>
            </a:extLst>
          </p:cNvPr>
          <p:cNvSpPr/>
          <p:nvPr/>
        </p:nvSpPr>
        <p:spPr>
          <a:xfrm>
            <a:off x="6236675" y="2229336"/>
            <a:ext cx="1418493" cy="3742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DB8AA17-8EA8-40D6-B57C-8AA4B35845B1}"/>
              </a:ext>
            </a:extLst>
          </p:cNvPr>
          <p:cNvSpPr/>
          <p:nvPr/>
        </p:nvSpPr>
        <p:spPr>
          <a:xfrm>
            <a:off x="4829912" y="2497014"/>
            <a:ext cx="1371600" cy="3481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51D43AF-7F1A-40CB-8D74-A9BD7DE9368B}"/>
              </a:ext>
            </a:extLst>
          </p:cNvPr>
          <p:cNvCxnSpPr/>
          <p:nvPr/>
        </p:nvCxnSpPr>
        <p:spPr>
          <a:xfrm>
            <a:off x="3059723" y="2229336"/>
            <a:ext cx="0" cy="3742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4E70CF-990B-464E-9869-07D838A58A15}"/>
              </a:ext>
            </a:extLst>
          </p:cNvPr>
          <p:cNvSpPr txBox="1"/>
          <p:nvPr/>
        </p:nvSpPr>
        <p:spPr>
          <a:xfrm rot="5400000">
            <a:off x="2552263" y="408400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1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8D7486A-A6D5-4E22-BBF6-B8EF8FF2F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text similarity</a:t>
            </a:r>
          </a:p>
          <a:p>
            <a:r>
              <a:rPr lang="en-US" dirty="0"/>
              <a:t>Too costly: all elements are compared to each other</a:t>
            </a:r>
          </a:p>
          <a:p>
            <a:endParaRPr lang="en-US" dirty="0"/>
          </a:p>
          <a:p>
            <a:r>
              <a:rPr lang="en-US" dirty="0"/>
              <a:t>There is also geodesic-distance-based proposals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55094C3-1E56-415B-A4E9-CB6884ED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search with SPARQL</a:t>
            </a:r>
          </a:p>
        </p:txBody>
      </p:sp>
    </p:spTree>
    <p:extLst>
      <p:ext uri="{BB962C8B-B14F-4D97-AF65-F5344CB8AC3E}">
        <p14:creationId xmlns:p14="http://schemas.microsoft.com/office/powerpoint/2010/main" val="1876537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7200">
                <a:solidFill>
                  <a:srgbClr val="7ECEFD"/>
                </a:solidFill>
              </a:rPr>
              <a:t>2.</a:t>
            </a:r>
          </a:p>
          <a:p>
            <a:r>
              <a:rPr lang="en-US"/>
              <a:t>The Objective</a:t>
            </a:r>
            <a:endParaRPr lang="en-U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6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696308" y="3146906"/>
            <a:ext cx="6799384" cy="1642705"/>
          </a:xfrm>
        </p:spPr>
        <p:txBody>
          <a:bodyPr/>
          <a:lstStyle/>
          <a:p>
            <a:pPr>
              <a:buNone/>
            </a:pPr>
            <a:r>
              <a:rPr lang="en-US" dirty="0"/>
              <a:t>To provide a means to combine semantic queries with </a:t>
            </a:r>
            <a:r>
              <a:rPr lang="en-US"/>
              <a:t>visual-similarity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2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7200">
                <a:solidFill>
                  <a:srgbClr val="7ECEFD"/>
                </a:solidFill>
              </a:rPr>
              <a:t>1.</a:t>
            </a:r>
          </a:p>
          <a:p>
            <a:r>
              <a:rPr lang="en-US"/>
              <a:t>The Problem</a:t>
            </a:r>
            <a:endParaRPr lang="en-U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7200">
                <a:solidFill>
                  <a:srgbClr val="7ECEFD"/>
                </a:solidFill>
              </a:rPr>
              <a:t>3.</a:t>
            </a:r>
          </a:p>
          <a:p>
            <a:r>
              <a:rPr lang="en-US"/>
              <a:t>The Methodology</a:t>
            </a:r>
            <a:endParaRPr lang="en-U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4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27578429"/>
              </p:ext>
            </p:extLst>
          </p:nvPr>
        </p:nvGraphicFramePr>
        <p:xfrm>
          <a:off x="2172676" y="2039815"/>
          <a:ext cx="8389815" cy="4192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327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7200">
                <a:solidFill>
                  <a:srgbClr val="7ECEFD"/>
                </a:solidFill>
              </a:rPr>
              <a:t>4.</a:t>
            </a:r>
          </a:p>
          <a:p>
            <a:r>
              <a:rPr lang="en-US"/>
              <a:t>The Image Processing</a:t>
            </a:r>
            <a:endParaRPr lang="en-U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64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Wikimedia Commons Images</a:t>
            </a:r>
            <a:endParaRPr lang="en-US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76" y="1979987"/>
            <a:ext cx="8232222" cy="266815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33569" y="5210475"/>
            <a:ext cx="499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14.7 million images (JPG and PNG)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Raleway" panose="020B060402020202020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391319" y="5210475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22 TB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611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Gray Histogram Descriptor (GHD)</a:t>
            </a:r>
          </a:p>
          <a:p>
            <a:pPr>
              <a:lnSpc>
                <a:spcPct val="150000"/>
              </a:lnSpc>
            </a:pPr>
            <a:r>
              <a:rPr lang="en-US"/>
              <a:t>Histogram of Oriented Gradients (HOG)</a:t>
            </a:r>
          </a:p>
          <a:p>
            <a:pPr>
              <a:lnSpc>
                <a:spcPct val="150000"/>
              </a:lnSpc>
            </a:pPr>
            <a:r>
              <a:rPr lang="en-US"/>
              <a:t>Color Layout Descriptor (CLD)</a:t>
            </a:r>
          </a:p>
          <a:p>
            <a:pPr>
              <a:lnSpc>
                <a:spcPct val="150000"/>
              </a:lnSpc>
            </a:pPr>
            <a:r>
              <a:rPr lang="en-US"/>
              <a:t>DeCAF7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Implementations of Visual Descriptors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433" y="5102272"/>
            <a:ext cx="1098047" cy="11538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26" y="4907952"/>
            <a:ext cx="1542475" cy="1542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201" y="5255753"/>
            <a:ext cx="1092142" cy="109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9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Gray Histogram Descriptor (GHD)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22" y="1647146"/>
            <a:ext cx="6383556" cy="47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3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of Oriented Gradients (HOG)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8" y="2365370"/>
            <a:ext cx="2372952" cy="3273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13" y="1690688"/>
            <a:ext cx="1549173" cy="21367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13" y="4288743"/>
            <a:ext cx="1553029" cy="21421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548" y="2365370"/>
            <a:ext cx="2372952" cy="3273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3438904" y="2480474"/>
                <a:ext cx="1145057" cy="677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2">
                      <a:lumMod val="50000"/>
                    </a:schemeClr>
                  </a:solidFill>
                  <a:latin typeface="Raleway" panose="020B0604020202020204" charset="0"/>
                </a:endParaRPr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904" y="2480474"/>
                <a:ext cx="1145057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/>
              <p:cNvSpPr txBox="1"/>
              <p:nvPr/>
            </p:nvSpPr>
            <p:spPr>
              <a:xfrm>
                <a:off x="3432812" y="5038979"/>
                <a:ext cx="1157240" cy="730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2">
                      <a:lumMod val="50000"/>
                    </a:schemeClr>
                  </a:solidFill>
                  <a:latin typeface="Raleway" panose="020B0604020202020204" charset="0"/>
                </a:endParaRPr>
              </a:p>
            </p:txBody>
          </p:sp>
        </mc:Choice>
        <mc:Fallback xmlns="">
          <p:sp>
            <p:nvSpPr>
              <p:cNvPr id="22" name="Cuadro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812" y="5038979"/>
                <a:ext cx="1157240" cy="730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/>
              <p:cNvSpPr txBox="1"/>
              <p:nvPr/>
            </p:nvSpPr>
            <p:spPr>
              <a:xfrm>
                <a:off x="7413771" y="3728896"/>
                <a:ext cx="2175502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0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2">
                      <a:lumMod val="50000"/>
                    </a:schemeClr>
                  </a:solidFill>
                  <a:latin typeface="Raleway" panose="020B0604020202020204" charset="0"/>
                </a:endParaRPr>
              </a:p>
            </p:txBody>
          </p:sp>
        </mc:Choice>
        <mc:Fallback xmlns="">
          <p:sp>
            <p:nvSpPr>
              <p:cNvPr id="23" name="Cuadro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71" y="3728896"/>
                <a:ext cx="2175502" cy="5459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3" idx="3"/>
            <a:endCxn id="4" idx="1"/>
          </p:cNvCxnSpPr>
          <p:nvPr/>
        </p:nvCxnSpPr>
        <p:spPr>
          <a:xfrm flipV="1">
            <a:off x="2898900" y="2759083"/>
            <a:ext cx="2422513" cy="1242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3" idx="3"/>
            <a:endCxn id="5" idx="1"/>
          </p:cNvCxnSpPr>
          <p:nvPr/>
        </p:nvCxnSpPr>
        <p:spPr>
          <a:xfrm>
            <a:off x="2898900" y="4001889"/>
            <a:ext cx="2422513" cy="1357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4" idx="3"/>
            <a:endCxn id="6" idx="1"/>
          </p:cNvCxnSpPr>
          <p:nvPr/>
        </p:nvCxnSpPr>
        <p:spPr>
          <a:xfrm>
            <a:off x="6870586" y="2759083"/>
            <a:ext cx="2619962" cy="1242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5" idx="3"/>
            <a:endCxn id="6" idx="1"/>
          </p:cNvCxnSpPr>
          <p:nvPr/>
        </p:nvCxnSpPr>
        <p:spPr>
          <a:xfrm flipV="1">
            <a:off x="6874442" y="4001889"/>
            <a:ext cx="2616106" cy="1357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1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of Oriented Gradients (HOG)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027"/>
            <a:ext cx="2788538" cy="384625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6"/>
          <a:stretch/>
        </p:blipFill>
        <p:spPr>
          <a:xfrm>
            <a:off x="8519010" y="2834196"/>
            <a:ext cx="2177251" cy="2019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4504841" y="3822947"/>
                <a:ext cx="3182319" cy="61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box>
                            <m:boxPr>
                              <m:ctrlPr>
                                <a:rPr lang="en-US" sz="24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2">
                      <a:lumMod val="50000"/>
                    </a:schemeClr>
                  </a:solidFill>
                  <a:latin typeface="Raleway" panose="020B0604020202020204" charset="0"/>
                </a:endParaRPr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841" y="3822947"/>
                <a:ext cx="3182319" cy="613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95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Layout Descriptor (CLD)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3598"/>
            <a:ext cx="2234168" cy="22341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13" y="2353598"/>
            <a:ext cx="2221581" cy="22341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39" y="2353598"/>
            <a:ext cx="2221581" cy="2234168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7042244" y="2502088"/>
            <a:ext cx="291153" cy="4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>
            <a:off x="7042244" y="2502088"/>
            <a:ext cx="291153" cy="282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>
            <a:off x="7046796" y="2779594"/>
            <a:ext cx="0" cy="272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V="1">
            <a:off x="7042244" y="2456020"/>
            <a:ext cx="591404" cy="596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7631375" y="2465118"/>
            <a:ext cx="2843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>
            <a:off x="7042244" y="2465118"/>
            <a:ext cx="862086" cy="869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9942365" y="2369640"/>
                <a:ext cx="1411435" cy="2208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192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365" y="2369640"/>
                <a:ext cx="1411435" cy="2208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de flecha 12"/>
          <p:cNvCxnSpPr>
            <a:stCxn id="3" idx="3"/>
            <a:endCxn id="4" idx="1"/>
          </p:cNvCxnSpPr>
          <p:nvPr/>
        </p:nvCxnSpPr>
        <p:spPr>
          <a:xfrm>
            <a:off x="3072368" y="3470682"/>
            <a:ext cx="8089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4" idx="3"/>
            <a:endCxn id="5" idx="1"/>
          </p:cNvCxnSpPr>
          <p:nvPr/>
        </p:nvCxnSpPr>
        <p:spPr>
          <a:xfrm>
            <a:off x="6102894" y="3470682"/>
            <a:ext cx="8089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5" idx="3"/>
            <a:endCxn id="12" idx="1"/>
          </p:cNvCxnSpPr>
          <p:nvPr/>
        </p:nvCxnSpPr>
        <p:spPr>
          <a:xfrm>
            <a:off x="9133420" y="3470682"/>
            <a:ext cx="8089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9187476" y="3052550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DCT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116805" y="3020706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YUV</a:t>
            </a:r>
          </a:p>
        </p:txBody>
      </p:sp>
    </p:spTree>
    <p:extLst>
      <p:ext uri="{BB962C8B-B14F-4D97-AF65-F5344CB8AC3E}">
        <p14:creationId xmlns:p14="http://schemas.microsoft.com/office/powerpoint/2010/main" val="10146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DeCAF7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7" y="2300681"/>
            <a:ext cx="2148115" cy="29629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14" y="2936764"/>
            <a:ext cx="5743925" cy="1690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10145965" y="2679698"/>
                <a:ext cx="1411435" cy="2208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4096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965" y="2679698"/>
                <a:ext cx="1411435" cy="2208682"/>
              </a:xfrm>
              <a:prstGeom prst="rect">
                <a:avLst/>
              </a:prstGeom>
              <a:blipFill>
                <a:blip r:embed="rId5"/>
                <a:stretch>
                  <a:fillRect r="-16810"/>
                </a:stretch>
              </a:blipFill>
            </p:spPr>
            <p:txBody>
              <a:bodyPr/>
              <a:lstStyle/>
              <a:p>
                <a:r>
                  <a:rPr lang="e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de flecha 8"/>
          <p:cNvCxnSpPr>
            <a:stCxn id="3" idx="3"/>
            <a:endCxn id="4" idx="1"/>
          </p:cNvCxnSpPr>
          <p:nvPr/>
        </p:nvCxnSpPr>
        <p:spPr>
          <a:xfrm>
            <a:off x="2656112" y="3782140"/>
            <a:ext cx="9433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8" idx="1"/>
          </p:cNvCxnSpPr>
          <p:nvPr/>
        </p:nvCxnSpPr>
        <p:spPr>
          <a:xfrm flipV="1">
            <a:off x="9214823" y="3784039"/>
            <a:ext cx="931142" cy="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54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76" y="1995536"/>
            <a:ext cx="8491448" cy="29809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090025" y="3828351"/>
            <a:ext cx="32618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How old is the Rock?</a:t>
            </a:r>
          </a:p>
        </p:txBody>
      </p:sp>
    </p:spTree>
    <p:extLst>
      <p:ext uri="{BB962C8B-B14F-4D97-AF65-F5344CB8AC3E}">
        <p14:creationId xmlns:p14="http://schemas.microsoft.com/office/powerpoint/2010/main" val="8964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Descriptor Extraction</a:t>
            </a:r>
            <a:endParaRPr lang="en-US" dirty="0"/>
          </a:p>
        </p:txBody>
      </p:sp>
      <p:graphicFrame>
        <p:nvGraphicFramePr>
          <p:cNvPr id="5" name="Shape 171"/>
          <p:cNvGraphicFramePr/>
          <p:nvPr>
            <p:extLst>
              <p:ext uri="{D42A27DB-BD31-4B8C-83A1-F6EECF244321}">
                <p14:modId xmlns:p14="http://schemas.microsoft.com/office/powerpoint/2010/main" val="1574853568"/>
              </p:ext>
            </p:extLst>
          </p:nvPr>
        </p:nvGraphicFramePr>
        <p:xfrm>
          <a:off x="3381375" y="2408176"/>
          <a:ext cx="5429250" cy="3464520"/>
        </p:xfrm>
        <a:graphic>
          <a:graphicData uri="http://schemas.openxmlformats.org/drawingml/2006/table">
            <a:tbl>
              <a:tblPr>
                <a:noFill/>
                <a:tableStyleId>{809D74C3-E13B-4D47-80D1-74C56894896B}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013">
                <a:tc row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Descriptor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Average execution time [</a:t>
                      </a:r>
                      <a:r>
                        <a:rPr lang="en-US" dirty="0" err="1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ms</a:t>
                      </a:r>
                      <a:r>
                        <a:rPr lang="en-US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]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1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Single thread</a:t>
                      </a:r>
                      <a:endParaRPr lang="en-US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Multithread</a:t>
                      </a:r>
                      <a:endParaRPr lang="en-US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683998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GHD</a:t>
                      </a:r>
                      <a:endParaRPr lang="en-US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defTabSz="1608138">
                        <a:spcBef>
                          <a:spcPts val="0"/>
                        </a:spcBef>
                        <a:buNone/>
                        <a:tabLst/>
                      </a:pPr>
                      <a:r>
                        <a:rPr lang="en-US" sz="1800" b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119.4</a:t>
                      </a:r>
                      <a:endParaRPr lang="en-US" sz="1800" b="0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 sz="1800" b="1" i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10.4</a:t>
                      </a:r>
                      <a:endParaRPr lang="en-US" sz="1800" b="1" i="0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HOG</a:t>
                      </a:r>
                      <a:endParaRPr lang="en-US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 sz="1800" b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477.7</a:t>
                      </a:r>
                      <a:endParaRPr lang="en-US" sz="1800" b="0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 sz="1800" b="1" i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25.7</a:t>
                      </a:r>
                      <a:endParaRPr lang="en-US" sz="1800" b="1" i="0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CLD</a:t>
                      </a:r>
                      <a:endParaRPr lang="en-US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436.7</a:t>
                      </a:r>
                      <a:endParaRPr lang="en-US" sz="1800" b="0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i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30.4</a:t>
                      </a:r>
                      <a:endParaRPr lang="en-US" sz="1800" b="1" i="0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DeCAF7</a:t>
                      </a:r>
                      <a:endParaRPr lang="en-US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3634.8</a:t>
                      </a:r>
                      <a:endParaRPr lang="en-US" sz="1800" b="0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3809.7</a:t>
                      </a:r>
                      <a:endParaRPr lang="en-US" sz="18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577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588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ctrTitle" idx="4294967295"/>
          </p:nvPr>
        </p:nvSpPr>
        <p:spPr>
          <a:xfrm>
            <a:off x="2464504" y="770218"/>
            <a:ext cx="6925682" cy="713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400" b="1" dirty="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43 Hours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subTitle" idx="4294967295"/>
          </p:nvPr>
        </p:nvSpPr>
        <p:spPr>
          <a:xfrm>
            <a:off x="2464504" y="1354719"/>
            <a:ext cx="6925682" cy="3690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dirty="0"/>
              <a:t>GHD</a:t>
            </a:r>
            <a:endParaRPr lang="en-US" sz="1600" dirty="0"/>
          </a:p>
        </p:txBody>
      </p:sp>
      <p:sp>
        <p:nvSpPr>
          <p:cNvPr id="198" name="Shape 198"/>
          <p:cNvSpPr txBox="1">
            <a:spLocks noGrp="1"/>
          </p:cNvSpPr>
          <p:nvPr>
            <p:ph type="ctrTitle" idx="4294967295"/>
          </p:nvPr>
        </p:nvSpPr>
        <p:spPr>
          <a:xfrm>
            <a:off x="2464504" y="3736165"/>
            <a:ext cx="6925682" cy="713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400" b="1" dirty="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127 Hours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subTitle" idx="4294967295"/>
          </p:nvPr>
        </p:nvSpPr>
        <p:spPr>
          <a:xfrm>
            <a:off x="2546565" y="4355329"/>
            <a:ext cx="6925682" cy="3690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dirty="0"/>
              <a:t>CLD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ctrTitle" idx="4294967295"/>
          </p:nvPr>
        </p:nvSpPr>
        <p:spPr>
          <a:xfrm>
            <a:off x="2464504" y="2311806"/>
            <a:ext cx="6925682" cy="713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400" b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107 Hours</a:t>
            </a:r>
            <a:endParaRPr lang="en-US" b="1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ubTitle" idx="4294967295"/>
          </p:nvPr>
        </p:nvSpPr>
        <p:spPr>
          <a:xfrm>
            <a:off x="2499673" y="2895802"/>
            <a:ext cx="6925682" cy="3690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dirty="0"/>
              <a:t>HOG</a:t>
            </a:r>
          </a:p>
        </p:txBody>
      </p:sp>
      <p:sp>
        <p:nvSpPr>
          <p:cNvPr id="202" name="Shape 202"/>
          <p:cNvSpPr/>
          <p:nvPr/>
        </p:nvSpPr>
        <p:spPr>
          <a:xfrm>
            <a:off x="1524003" y="710105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  <p:sp>
        <p:nvSpPr>
          <p:cNvPr id="203" name="Shape 203"/>
          <p:cNvSpPr/>
          <p:nvPr/>
        </p:nvSpPr>
        <p:spPr>
          <a:xfrm>
            <a:off x="1524003" y="2263415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  <p:sp>
        <p:nvSpPr>
          <p:cNvPr id="204" name="Shape 204"/>
          <p:cNvSpPr/>
          <p:nvPr/>
        </p:nvSpPr>
        <p:spPr>
          <a:xfrm>
            <a:off x="1524003" y="3699495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  <p:sp>
        <p:nvSpPr>
          <p:cNvPr id="11" name="Shape 198"/>
          <p:cNvSpPr txBox="1">
            <a:spLocks/>
          </p:cNvSpPr>
          <p:nvPr/>
        </p:nvSpPr>
        <p:spPr>
          <a:xfrm>
            <a:off x="2452782" y="5224992"/>
            <a:ext cx="6925682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5400" b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Non-viable</a:t>
            </a:r>
          </a:p>
        </p:txBody>
      </p:sp>
      <p:sp>
        <p:nvSpPr>
          <p:cNvPr id="12" name="Shape 199"/>
          <p:cNvSpPr txBox="1">
            <a:spLocks/>
          </p:cNvSpPr>
          <p:nvPr/>
        </p:nvSpPr>
        <p:spPr>
          <a:xfrm>
            <a:off x="2534843" y="5844156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-US" sz="2400" dirty="0"/>
              <a:t>DeCAF7</a:t>
            </a:r>
          </a:p>
        </p:txBody>
      </p:sp>
      <p:sp>
        <p:nvSpPr>
          <p:cNvPr id="13" name="Shape 204"/>
          <p:cNvSpPr/>
          <p:nvPr/>
        </p:nvSpPr>
        <p:spPr>
          <a:xfrm>
            <a:off x="1512281" y="5188322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291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 build="p"/>
      <p:bldP spid="198" grpId="0"/>
      <p:bldP spid="199" grpId="0" build="p"/>
      <p:bldP spid="200" grpId="0"/>
      <p:bldP spid="201" grpId="0" build="p"/>
      <p:bldP spid="202" grpId="0" animBg="1"/>
      <p:bldP spid="203" grpId="0" animBg="1"/>
      <p:bldP spid="204" grpId="0" animBg="1"/>
      <p:bldP spid="11" grpId="0"/>
      <p:bldP spid="12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7200">
                <a:solidFill>
                  <a:srgbClr val="7ECEFD"/>
                </a:solidFill>
              </a:rPr>
              <a:t>5.</a:t>
            </a:r>
          </a:p>
          <a:p>
            <a:r>
              <a:rPr lang="en-US"/>
              <a:t>The Similarity Search</a:t>
            </a:r>
            <a:endParaRPr lang="en-U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29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  <a:endParaRPr lang="en-US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56" y="2144110"/>
            <a:ext cx="2251474" cy="33772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80" y="2144110"/>
            <a:ext cx="2277654" cy="3377211"/>
          </a:xfrm>
          <a:prstGeom prst="rect">
            <a:avLst/>
          </a:prstGeom>
        </p:spPr>
      </p:pic>
      <p:cxnSp>
        <p:nvCxnSpPr>
          <p:cNvPr id="5" name="Conector recto de flecha 4"/>
          <p:cNvCxnSpPr>
            <a:stCxn id="4" idx="3"/>
            <a:endCxn id="3" idx="1"/>
          </p:cNvCxnSpPr>
          <p:nvPr/>
        </p:nvCxnSpPr>
        <p:spPr>
          <a:xfrm>
            <a:off x="4601434" y="3832716"/>
            <a:ext cx="27069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5419331" y="34633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</a:rPr>
              <a:t>similar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82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How?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43" y="2286000"/>
            <a:ext cx="9102313" cy="3126657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8318090" y="2905430"/>
            <a:ext cx="972000" cy="97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79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Fast Libary for Approximate Nearest Neighbors (FLANN)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a Suitable Tool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6" y="2461347"/>
            <a:ext cx="3398068" cy="2002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9216"/>
            <a:ext cx="5668046" cy="17550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330" y="4533529"/>
            <a:ext cx="26955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0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FLANN</a:t>
            </a:r>
            <a:endParaRPr lang="en-US" dirty="0"/>
          </a:p>
        </p:txBody>
      </p:sp>
      <p:graphicFrame>
        <p:nvGraphicFramePr>
          <p:cNvPr id="3" name="Shape 171"/>
          <p:cNvGraphicFramePr/>
          <p:nvPr>
            <p:extLst>
              <p:ext uri="{D42A27DB-BD31-4B8C-83A1-F6EECF244321}">
                <p14:modId xmlns:p14="http://schemas.microsoft.com/office/powerpoint/2010/main" val="2997776698"/>
              </p:ext>
            </p:extLst>
          </p:nvPr>
        </p:nvGraphicFramePr>
        <p:xfrm>
          <a:off x="3176953" y="2754190"/>
          <a:ext cx="5838093" cy="2004075"/>
        </p:xfrm>
        <a:graphic>
          <a:graphicData uri="http://schemas.openxmlformats.org/drawingml/2006/table">
            <a:tbl>
              <a:tblPr>
                <a:noFill/>
                <a:tableStyleId>{809D74C3-E13B-4D47-80D1-74C56894896B}</a:tableStyleId>
              </a:tblPr>
              <a:tblGrid>
                <a:gridCol w="1946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8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Ground Truth</a:t>
                      </a:r>
                      <a:endParaRPr lang="en-US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FLANN</a:t>
                      </a:r>
                      <a:endParaRPr lang="en-US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Execution time [mins]</a:t>
                      </a:r>
                      <a:endParaRPr lang="en-US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  <a:tabLst>
                          <a:tab pos="1700213" algn="l"/>
                        </a:tabLst>
                      </a:pPr>
                      <a:r>
                        <a:rPr lang="en-US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279</a:t>
                      </a:r>
                      <a:endParaRPr lang="en-US" sz="1800" b="1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</a:t>
                      </a:r>
                      <a:endParaRPr lang="en-US" sz="1800" b="1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-US" noProof="0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Precision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100%</a:t>
                      </a:r>
                      <a:endParaRPr lang="en-US" sz="1800" b="1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79%</a:t>
                      </a:r>
                      <a:endParaRPr lang="en-US" sz="1800" b="1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00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2951744" y="2736414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aleway" panose="020B0604020202020204" charset="0"/>
              </a:rPr>
              <a:t>Bucket 1</a:t>
            </a:r>
            <a:endParaRPr lang="en-US" sz="1600" dirty="0">
              <a:latin typeface="Raleway" panose="020B060402020202020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951744" y="3528074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aleway" panose="020B0604020202020204" charset="0"/>
              </a:rPr>
              <a:t>Bucket 2</a:t>
            </a:r>
            <a:endParaRPr lang="en-US" sz="1600" dirty="0">
              <a:latin typeface="Raleway" panose="020B060402020202020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951744" y="4905273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aleway" panose="020B0604020202020204" charset="0"/>
              </a:rPr>
              <a:t>Bucket n</a:t>
            </a:r>
            <a:endParaRPr lang="en-US" sz="1600" dirty="0">
              <a:latin typeface="Raleway" panose="020B060402020202020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224459" y="4271608"/>
            <a:ext cx="39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  <a:endParaRPr lang="en-US" sz="2400" dirty="0"/>
          </a:p>
        </p:txBody>
      </p:sp>
      <p:sp>
        <p:nvSpPr>
          <p:cNvPr id="8" name="Rectángulo 7"/>
          <p:cNvSpPr/>
          <p:nvPr/>
        </p:nvSpPr>
        <p:spPr>
          <a:xfrm>
            <a:off x="832184" y="3824853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aleway" panose="020B0604020202020204" charset="0"/>
              </a:rPr>
              <a:t>Query Bucket</a:t>
            </a:r>
            <a:endParaRPr lang="en-US" sz="1600" dirty="0">
              <a:latin typeface="Raleway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5241756" y="2817749"/>
                <a:ext cx="29529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756" y="2817749"/>
                <a:ext cx="295298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5249778" y="4993501"/>
                <a:ext cx="30058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78" y="4993501"/>
                <a:ext cx="300588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5249778" y="3611829"/>
                <a:ext cx="2928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78" y="3611829"/>
                <a:ext cx="292817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/>
          <p:cNvSpPr txBox="1"/>
          <p:nvPr/>
        </p:nvSpPr>
        <p:spPr>
          <a:xfrm>
            <a:off x="6360691" y="4279630"/>
            <a:ext cx="39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9237170" y="3906188"/>
                <a:ext cx="24878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170" y="3906188"/>
                <a:ext cx="248786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>
            <a:stCxn id="8" idx="3"/>
            <a:endCxn id="4" idx="1"/>
          </p:cNvCxnSpPr>
          <p:nvPr/>
        </p:nvCxnSpPr>
        <p:spPr>
          <a:xfrm flipV="1">
            <a:off x="1810752" y="3033193"/>
            <a:ext cx="1140992" cy="1088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8" idx="3"/>
            <a:endCxn id="5" idx="1"/>
          </p:cNvCxnSpPr>
          <p:nvPr/>
        </p:nvCxnSpPr>
        <p:spPr>
          <a:xfrm flipV="1">
            <a:off x="1810752" y="3824853"/>
            <a:ext cx="1140992" cy="296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8" idx="3"/>
          </p:cNvCxnSpPr>
          <p:nvPr/>
        </p:nvCxnSpPr>
        <p:spPr>
          <a:xfrm>
            <a:off x="1810752" y="4121632"/>
            <a:ext cx="1124953" cy="411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8" idx="3"/>
            <a:endCxn id="6" idx="1"/>
          </p:cNvCxnSpPr>
          <p:nvPr/>
        </p:nvCxnSpPr>
        <p:spPr>
          <a:xfrm>
            <a:off x="1810752" y="4121632"/>
            <a:ext cx="1140992" cy="1080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4" idx="3"/>
            <a:endCxn id="9" idx="1"/>
          </p:cNvCxnSpPr>
          <p:nvPr/>
        </p:nvCxnSpPr>
        <p:spPr>
          <a:xfrm>
            <a:off x="3930312" y="3033193"/>
            <a:ext cx="1311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5" idx="3"/>
            <a:endCxn id="11" idx="1"/>
          </p:cNvCxnSpPr>
          <p:nvPr/>
        </p:nvCxnSpPr>
        <p:spPr>
          <a:xfrm>
            <a:off x="3930312" y="3824853"/>
            <a:ext cx="1319466" cy="2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6" idx="3"/>
            <a:endCxn id="10" idx="1"/>
          </p:cNvCxnSpPr>
          <p:nvPr/>
        </p:nvCxnSpPr>
        <p:spPr>
          <a:xfrm>
            <a:off x="3930312" y="5202052"/>
            <a:ext cx="1319466" cy="6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9" idx="3"/>
            <a:endCxn id="13" idx="1"/>
          </p:cNvCxnSpPr>
          <p:nvPr/>
        </p:nvCxnSpPr>
        <p:spPr>
          <a:xfrm>
            <a:off x="8194744" y="3033193"/>
            <a:ext cx="1042426" cy="1088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11" idx="3"/>
            <a:endCxn id="13" idx="1"/>
          </p:cNvCxnSpPr>
          <p:nvPr/>
        </p:nvCxnSpPr>
        <p:spPr>
          <a:xfrm>
            <a:off x="8177952" y="3827273"/>
            <a:ext cx="1059218" cy="29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endCxn id="13" idx="1"/>
          </p:cNvCxnSpPr>
          <p:nvPr/>
        </p:nvCxnSpPr>
        <p:spPr>
          <a:xfrm flipV="1">
            <a:off x="8211536" y="4121632"/>
            <a:ext cx="1025634" cy="419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0" idx="3"/>
            <a:endCxn id="13" idx="1"/>
          </p:cNvCxnSpPr>
          <p:nvPr/>
        </p:nvCxnSpPr>
        <p:spPr>
          <a:xfrm flipV="1">
            <a:off x="8255665" y="4121632"/>
            <a:ext cx="981505" cy="1087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635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(HOG)</a:t>
            </a:r>
            <a:endParaRPr lang="en-US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29" y="1784472"/>
            <a:ext cx="1547373" cy="20631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19" y="4162202"/>
            <a:ext cx="1475599" cy="22133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74" y="2290215"/>
            <a:ext cx="2373213" cy="15574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12" y="1784472"/>
            <a:ext cx="1363987" cy="20571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824" y="2083004"/>
            <a:ext cx="2652132" cy="17753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29" y="4162202"/>
            <a:ext cx="1646110" cy="2194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01" y="4633699"/>
            <a:ext cx="2297756" cy="17233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01" y="1784472"/>
            <a:ext cx="1547374" cy="20631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0" y="4162202"/>
            <a:ext cx="1660049" cy="221339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991" y="4744372"/>
            <a:ext cx="2418965" cy="16126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" y="2635861"/>
            <a:ext cx="1764071" cy="26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7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(GHD)</a:t>
            </a:r>
            <a:endParaRPr lang="en-U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2" y="2185042"/>
            <a:ext cx="2428055" cy="16187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40" y="1985911"/>
            <a:ext cx="2423778" cy="181783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95" y="4206441"/>
            <a:ext cx="1485312" cy="212440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44" y="5071366"/>
            <a:ext cx="2315137" cy="125947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18" y="4740441"/>
            <a:ext cx="2120536" cy="159040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91" y="4355431"/>
            <a:ext cx="1481559" cy="197541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495" y="4606517"/>
            <a:ext cx="2299101" cy="172432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7" y="2621903"/>
            <a:ext cx="1594113" cy="2363685"/>
          </a:xfrm>
          <a:prstGeom prst="rect">
            <a:avLst/>
          </a:prstGeom>
        </p:spPr>
      </p:pic>
      <p:pic>
        <p:nvPicPr>
          <p:cNvPr id="22" name="Marcador de contenido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54" y="1679527"/>
            <a:ext cx="1479792" cy="212421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2" y="2065309"/>
            <a:ext cx="2428055" cy="161870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40" y="1866178"/>
            <a:ext cx="2423778" cy="181783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81" y="1679527"/>
            <a:ext cx="1328045" cy="2124218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689" y="1679527"/>
            <a:ext cx="1593164" cy="21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3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99EFBA-8D84-473D-AFEE-CCA51ADB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094" y="1270227"/>
            <a:ext cx="7133811" cy="43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60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(CLD)</a:t>
            </a:r>
            <a:endParaRPr lang="en-US" dirty="0"/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118" y="2614863"/>
            <a:ext cx="1643646" cy="247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48" y="2616133"/>
            <a:ext cx="1642800" cy="24707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79" y="2614863"/>
            <a:ext cx="1854032" cy="24720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442" y="2614863"/>
            <a:ext cx="1854032" cy="24720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106" y="3144253"/>
            <a:ext cx="1941950" cy="19426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1" y="2614865"/>
            <a:ext cx="1667192" cy="24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99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(CLD)</a:t>
            </a:r>
            <a:endParaRPr lang="en-US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17" y="2409078"/>
            <a:ext cx="1848905" cy="13866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30" y="2409078"/>
            <a:ext cx="1846565" cy="13849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88" y="1722538"/>
            <a:ext cx="1553598" cy="20714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856" y="2458140"/>
            <a:ext cx="2060123" cy="13358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74" y="4630137"/>
            <a:ext cx="1759485" cy="13196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55" y="4513045"/>
            <a:ext cx="1915608" cy="14367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21" y="4567843"/>
            <a:ext cx="1842542" cy="13819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53" y="4567843"/>
            <a:ext cx="1842543" cy="13819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03" y="2409078"/>
            <a:ext cx="1858177" cy="13849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825" y="4511531"/>
            <a:ext cx="1890373" cy="14177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8" y="2973911"/>
            <a:ext cx="1791028" cy="21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5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Shape 196"/>
          <p:cNvSpPr txBox="1">
            <a:spLocks/>
          </p:cNvSpPr>
          <p:nvPr/>
        </p:nvSpPr>
        <p:spPr>
          <a:xfrm>
            <a:off x="2464504" y="1883903"/>
            <a:ext cx="6925682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5400" b="1" dirty="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13 Hours</a:t>
            </a:r>
          </a:p>
        </p:txBody>
      </p:sp>
      <p:sp>
        <p:nvSpPr>
          <p:cNvPr id="4" name="Shape 197"/>
          <p:cNvSpPr txBox="1">
            <a:spLocks/>
          </p:cNvSpPr>
          <p:nvPr/>
        </p:nvSpPr>
        <p:spPr>
          <a:xfrm>
            <a:off x="2464504" y="2468404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-US" sz="2400" dirty="0"/>
              <a:t>Computation time of k-NN per descriptor</a:t>
            </a:r>
            <a:endParaRPr lang="en-US" sz="1600" dirty="0"/>
          </a:p>
        </p:txBody>
      </p:sp>
      <p:sp>
        <p:nvSpPr>
          <p:cNvPr id="5" name="Shape 198"/>
          <p:cNvSpPr txBox="1">
            <a:spLocks/>
          </p:cNvSpPr>
          <p:nvPr/>
        </p:nvSpPr>
        <p:spPr>
          <a:xfrm>
            <a:off x="2464503" y="4849850"/>
            <a:ext cx="9082727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5400" b="1" dirty="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442,959,000 Similarity Links</a:t>
            </a:r>
          </a:p>
        </p:txBody>
      </p:sp>
      <p:sp>
        <p:nvSpPr>
          <p:cNvPr id="6" name="Shape 199"/>
          <p:cNvSpPr txBox="1">
            <a:spLocks/>
          </p:cNvSpPr>
          <p:nvPr/>
        </p:nvSpPr>
        <p:spPr>
          <a:xfrm>
            <a:off x="2546565" y="5469014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-US" sz="2400" dirty="0"/>
              <a:t>In total</a:t>
            </a:r>
          </a:p>
        </p:txBody>
      </p:sp>
      <p:sp>
        <p:nvSpPr>
          <p:cNvPr id="7" name="Shape 200"/>
          <p:cNvSpPr txBox="1">
            <a:spLocks/>
          </p:cNvSpPr>
          <p:nvPr/>
        </p:nvSpPr>
        <p:spPr>
          <a:xfrm>
            <a:off x="2464504" y="3425491"/>
            <a:ext cx="6925682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5400" b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3 Graphs</a:t>
            </a:r>
            <a:endParaRPr lang="en-US" b="1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Shape 201"/>
          <p:cNvSpPr txBox="1">
            <a:spLocks/>
          </p:cNvSpPr>
          <p:nvPr/>
        </p:nvSpPr>
        <p:spPr>
          <a:xfrm>
            <a:off x="2499672" y="4009487"/>
            <a:ext cx="8900831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-US" sz="2400" dirty="0"/>
              <a:t>Containing similarity relations: 14.7M nodes, 150M edges each</a:t>
            </a:r>
          </a:p>
        </p:txBody>
      </p:sp>
      <p:sp>
        <p:nvSpPr>
          <p:cNvPr id="9" name="Shape 202"/>
          <p:cNvSpPr/>
          <p:nvPr/>
        </p:nvSpPr>
        <p:spPr>
          <a:xfrm>
            <a:off x="1524003" y="1823790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  <p:sp>
        <p:nvSpPr>
          <p:cNvPr id="10" name="Shape 203"/>
          <p:cNvSpPr/>
          <p:nvPr/>
        </p:nvSpPr>
        <p:spPr>
          <a:xfrm>
            <a:off x="1524003" y="3377100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  <p:sp>
        <p:nvSpPr>
          <p:cNvPr id="11" name="Shape 204"/>
          <p:cNvSpPr/>
          <p:nvPr/>
        </p:nvSpPr>
        <p:spPr>
          <a:xfrm>
            <a:off x="1524003" y="4813180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9344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build="p"/>
      <p:bldP spid="7" grpId="0"/>
      <p:bldP spid="8" grpId="0" build="p"/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7200">
                <a:solidFill>
                  <a:srgbClr val="7ECEFD"/>
                </a:solidFill>
              </a:rPr>
              <a:t>6.</a:t>
            </a:r>
          </a:p>
          <a:p>
            <a:r>
              <a:rPr lang="en-US"/>
              <a:t>The Knowledge-Base</a:t>
            </a:r>
            <a:endParaRPr lang="en-U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50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IMGpedia Ontology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56" y="2210210"/>
            <a:ext cx="10905021" cy="337829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695A67-ACEE-454B-8092-0AA9170AC602}"/>
              </a:ext>
            </a:extLst>
          </p:cNvPr>
          <p:cNvSpPr txBox="1"/>
          <p:nvPr/>
        </p:nvSpPr>
        <p:spPr>
          <a:xfrm>
            <a:off x="1928948" y="2837281"/>
            <a:ext cx="2613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imo:associatedWith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1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 to DBpedia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066" y="1747887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59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 to DBpedia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67" y="2636695"/>
            <a:ext cx="2021742" cy="2703165"/>
          </a:xfrm>
          <a:prstGeom prst="rect">
            <a:avLst/>
          </a:prstGeom>
        </p:spPr>
      </p:pic>
      <p:cxnSp>
        <p:nvCxnSpPr>
          <p:cNvPr id="4" name="Conector recto de flecha 3"/>
          <p:cNvCxnSpPr>
            <a:cxnSpLocks/>
            <a:stCxn id="3" idx="3"/>
          </p:cNvCxnSpPr>
          <p:nvPr/>
        </p:nvCxnSpPr>
        <p:spPr>
          <a:xfrm flipV="1">
            <a:off x="4389809" y="3988277"/>
            <a:ext cx="237908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4347684" y="3618945"/>
            <a:ext cx="261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</a:rPr>
              <a:t>imo:associatedWith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C35C20-6414-43C6-9422-F85B00B099D4}"/>
              </a:ext>
            </a:extLst>
          </p:cNvPr>
          <p:cNvSpPr txBox="1"/>
          <p:nvPr/>
        </p:nvSpPr>
        <p:spPr>
          <a:xfrm>
            <a:off x="6600672" y="4494690"/>
            <a:ext cx="416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</a:rPr>
              <a:t>db:Quentin_Tarantino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E6C0BF6-1A0D-4D69-8796-DC4FEF227B2B}"/>
              </a:ext>
            </a:extLst>
          </p:cNvPr>
          <p:cNvSpPr/>
          <p:nvPr/>
        </p:nvSpPr>
        <p:spPr>
          <a:xfrm>
            <a:off x="6768898" y="2743200"/>
            <a:ext cx="3832427" cy="259665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Marcador de contenido 3">
            <a:extLst>
              <a:ext uri="{FF2B5EF4-FFF2-40B4-BE49-F238E27FC236}">
                <a16:creationId xmlns:a16="http://schemas.microsoft.com/office/drawing/2014/main" id="{764FF130-B76C-44BD-AAC5-95261E6995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98" y="3016300"/>
            <a:ext cx="2047626" cy="12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 to DBpedia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67" y="2636695"/>
            <a:ext cx="2021742" cy="2703165"/>
          </a:xfrm>
          <a:prstGeom prst="rect">
            <a:avLst/>
          </a:prstGeom>
        </p:spPr>
      </p:pic>
      <p:cxnSp>
        <p:nvCxnSpPr>
          <p:cNvPr id="4" name="Conector recto de flecha 3"/>
          <p:cNvCxnSpPr>
            <a:cxnSpLocks/>
            <a:stCxn id="3" idx="3"/>
          </p:cNvCxnSpPr>
          <p:nvPr/>
        </p:nvCxnSpPr>
        <p:spPr>
          <a:xfrm flipV="1">
            <a:off x="4389809" y="3988277"/>
            <a:ext cx="237908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EDC35C20-6414-43C6-9422-F85B00B099D4}"/>
              </a:ext>
            </a:extLst>
          </p:cNvPr>
          <p:cNvSpPr txBox="1"/>
          <p:nvPr/>
        </p:nvSpPr>
        <p:spPr>
          <a:xfrm>
            <a:off x="6734404" y="4523500"/>
            <a:ext cx="3530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</a:rPr>
              <a:t>wd:Q3772</a:t>
            </a:r>
          </a:p>
          <a:p>
            <a:pPr algn="ctr"/>
            <a:r>
              <a:rPr lang="en-US" sz="2400">
                <a:latin typeface="Consolas" panose="020B0609020204030204" pitchFamily="49" charset="0"/>
              </a:rPr>
              <a:t>(Quentin Tarantino)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E6C0BF6-1A0D-4D69-8796-DC4FEF227B2B}"/>
              </a:ext>
            </a:extLst>
          </p:cNvPr>
          <p:cNvSpPr/>
          <p:nvPr/>
        </p:nvSpPr>
        <p:spPr>
          <a:xfrm>
            <a:off x="6768898" y="2743200"/>
            <a:ext cx="3495979" cy="259665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B941FE7-647E-4D23-8EE7-D6EAFC534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38" y="2905929"/>
            <a:ext cx="2269697" cy="160474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41D2568-C2FF-42DC-A149-46A4E7332B62}"/>
              </a:ext>
            </a:extLst>
          </p:cNvPr>
          <p:cNvSpPr txBox="1"/>
          <p:nvPr/>
        </p:nvSpPr>
        <p:spPr>
          <a:xfrm>
            <a:off x="4347684" y="3618945"/>
            <a:ext cx="261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nsolas" panose="020B0609020204030204" pitchFamily="49" charset="0"/>
              </a:rPr>
              <a:t>imo:associatedWith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9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Parse Raw Data to RDF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44" y="1812464"/>
            <a:ext cx="2638153" cy="3968903"/>
          </a:xfrm>
          <a:prstGeom prst="rect">
            <a:avLst/>
          </a:prstGeom>
        </p:spPr>
      </p:pic>
      <p:sp>
        <p:nvSpPr>
          <p:cNvPr id="4" name="Shape 204"/>
          <p:cNvSpPr/>
          <p:nvPr/>
        </p:nvSpPr>
        <p:spPr>
          <a:xfrm>
            <a:off x="3963019" y="3628103"/>
            <a:ext cx="3177706" cy="435180"/>
          </a:xfrm>
          <a:prstGeom prst="rightArrow">
            <a:avLst>
              <a:gd name="adj1" fmla="val 48928"/>
              <a:gd name="adj2" fmla="val 33389"/>
            </a:avLst>
          </a:prstGeom>
          <a:solidFill>
            <a:srgbClr val="0070C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447" y="2765910"/>
            <a:ext cx="4332501" cy="21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3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6"/>
          <p:cNvSpPr txBox="1">
            <a:spLocks/>
          </p:cNvSpPr>
          <p:nvPr/>
        </p:nvSpPr>
        <p:spPr>
          <a:xfrm>
            <a:off x="2452783" y="885550"/>
            <a:ext cx="6925682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5400" b="1" dirty="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14,765,300 Images</a:t>
            </a:r>
          </a:p>
        </p:txBody>
      </p:sp>
      <p:sp>
        <p:nvSpPr>
          <p:cNvPr id="5" name="Shape 197"/>
          <p:cNvSpPr txBox="1">
            <a:spLocks/>
          </p:cNvSpPr>
          <p:nvPr/>
        </p:nvSpPr>
        <p:spPr>
          <a:xfrm>
            <a:off x="2452783" y="1470051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-US" sz="2400" dirty="0"/>
              <a:t>Visual Entities</a:t>
            </a:r>
            <a:endParaRPr lang="en-US" sz="1600" dirty="0"/>
          </a:p>
        </p:txBody>
      </p:sp>
      <p:sp>
        <p:nvSpPr>
          <p:cNvPr id="6" name="Shape 198"/>
          <p:cNvSpPr txBox="1">
            <a:spLocks/>
          </p:cNvSpPr>
          <p:nvPr/>
        </p:nvSpPr>
        <p:spPr>
          <a:xfrm>
            <a:off x="2452782" y="3851497"/>
            <a:ext cx="9082727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5400" b="1" dirty="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442,959,000 Similarity Links</a:t>
            </a:r>
          </a:p>
        </p:txBody>
      </p:sp>
      <p:sp>
        <p:nvSpPr>
          <p:cNvPr id="7" name="Shape 199"/>
          <p:cNvSpPr txBox="1">
            <a:spLocks/>
          </p:cNvSpPr>
          <p:nvPr/>
        </p:nvSpPr>
        <p:spPr>
          <a:xfrm>
            <a:off x="2534844" y="4470661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-US" sz="2400" dirty="0"/>
              <a:t>Image Relations</a:t>
            </a:r>
          </a:p>
        </p:txBody>
      </p:sp>
      <p:sp>
        <p:nvSpPr>
          <p:cNvPr id="8" name="Shape 200"/>
          <p:cNvSpPr txBox="1">
            <a:spLocks/>
          </p:cNvSpPr>
          <p:nvPr/>
        </p:nvSpPr>
        <p:spPr>
          <a:xfrm>
            <a:off x="2452783" y="2427138"/>
            <a:ext cx="8133158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5400" b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44,295,900 Descriptors</a:t>
            </a:r>
            <a:endParaRPr lang="en-US" b="1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201"/>
          <p:cNvSpPr txBox="1">
            <a:spLocks/>
          </p:cNvSpPr>
          <p:nvPr/>
        </p:nvSpPr>
        <p:spPr>
          <a:xfrm>
            <a:off x="2487951" y="3011134"/>
            <a:ext cx="8273835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-US" sz="2400" dirty="0"/>
              <a:t>3 descriptors per image</a:t>
            </a:r>
          </a:p>
        </p:txBody>
      </p:sp>
      <p:sp>
        <p:nvSpPr>
          <p:cNvPr id="10" name="Shape 202"/>
          <p:cNvSpPr/>
          <p:nvPr/>
        </p:nvSpPr>
        <p:spPr>
          <a:xfrm>
            <a:off x="1512282" y="825437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  <p:sp>
        <p:nvSpPr>
          <p:cNvPr id="11" name="Shape 203"/>
          <p:cNvSpPr/>
          <p:nvPr/>
        </p:nvSpPr>
        <p:spPr>
          <a:xfrm>
            <a:off x="1512282" y="2378747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  <p:sp>
        <p:nvSpPr>
          <p:cNvPr id="12" name="Shape 204"/>
          <p:cNvSpPr/>
          <p:nvPr/>
        </p:nvSpPr>
        <p:spPr>
          <a:xfrm>
            <a:off x="1512282" y="3814827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  <p:sp>
        <p:nvSpPr>
          <p:cNvPr id="14" name="Shape 198"/>
          <p:cNvSpPr txBox="1">
            <a:spLocks/>
          </p:cNvSpPr>
          <p:nvPr/>
        </p:nvSpPr>
        <p:spPr>
          <a:xfrm>
            <a:off x="2452781" y="5224992"/>
            <a:ext cx="9331179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5400" b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19,297,667 Context Links</a:t>
            </a:r>
          </a:p>
        </p:txBody>
      </p:sp>
      <p:sp>
        <p:nvSpPr>
          <p:cNvPr id="15" name="Shape 199"/>
          <p:cNvSpPr txBox="1">
            <a:spLocks/>
          </p:cNvSpPr>
          <p:nvPr/>
        </p:nvSpPr>
        <p:spPr>
          <a:xfrm>
            <a:off x="2534843" y="5844156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-US" sz="2400" dirty="0"/>
              <a:t>To </a:t>
            </a:r>
            <a:r>
              <a:rPr lang="en-US" sz="2400" dirty="0" err="1"/>
              <a:t>Dbpedia</a:t>
            </a:r>
            <a:r>
              <a:rPr lang="en-US" sz="2400" dirty="0"/>
              <a:t> and </a:t>
            </a:r>
            <a:r>
              <a:rPr lang="en-US" sz="2400" dirty="0" err="1"/>
              <a:t>Wikidata</a:t>
            </a:r>
            <a:endParaRPr lang="en-US" sz="2400" dirty="0"/>
          </a:p>
        </p:txBody>
      </p:sp>
      <p:sp>
        <p:nvSpPr>
          <p:cNvPr id="16" name="Shape 204"/>
          <p:cNvSpPr/>
          <p:nvPr/>
        </p:nvSpPr>
        <p:spPr>
          <a:xfrm>
            <a:off x="1512281" y="5188322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6445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build="p"/>
      <p:bldP spid="8" grpId="0"/>
      <p:bldP spid="9" grpId="0" build="p"/>
      <p:bldP spid="10" grpId="0" animBg="1"/>
      <p:bldP spid="11" grpId="0" animBg="1"/>
      <p:bldP spid="12" grpId="0" animBg="1"/>
      <p:bldP spid="14" grpId="0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76" y="1850393"/>
            <a:ext cx="8491448" cy="298091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25194" y="3684895"/>
            <a:ext cx="32618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how long do rocks live?</a:t>
            </a:r>
          </a:p>
        </p:txBody>
      </p:sp>
    </p:spTree>
    <p:extLst>
      <p:ext uri="{BB962C8B-B14F-4D97-AF65-F5344CB8AC3E}">
        <p14:creationId xmlns:p14="http://schemas.microsoft.com/office/powerpoint/2010/main" val="12025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9"/>
          <p:cNvSpPr txBox="1">
            <a:spLocks/>
          </p:cNvSpPr>
          <p:nvPr/>
        </p:nvSpPr>
        <p:spPr>
          <a:xfrm>
            <a:off x="2464350" y="2881053"/>
            <a:ext cx="6444600" cy="109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7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3,138,266,288</a:t>
            </a:r>
            <a:endParaRPr lang="en-US" sz="7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hape 190"/>
          <p:cNvSpPr txBox="1">
            <a:spLocks/>
          </p:cNvSpPr>
          <p:nvPr/>
        </p:nvSpPr>
        <p:spPr>
          <a:xfrm>
            <a:off x="2464350" y="4015349"/>
            <a:ext cx="64446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-US" sz="2400">
                <a:solidFill>
                  <a:srgbClr val="FFFFFF"/>
                </a:solidFill>
              </a:rPr>
              <a:t>RDF Triples in IMGpedia</a:t>
            </a: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5" name="Shape 571"/>
          <p:cNvGrpSpPr/>
          <p:nvPr/>
        </p:nvGrpSpPr>
        <p:grpSpPr>
          <a:xfrm>
            <a:off x="840181" y="2759372"/>
            <a:ext cx="1375481" cy="1339260"/>
            <a:chOff x="5241175" y="4959100"/>
            <a:chExt cx="539775" cy="517775"/>
          </a:xfrm>
        </p:grpSpPr>
        <p:sp>
          <p:nvSpPr>
            <p:cNvPr id="6" name="Shape 57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Shape 57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Shape 57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Shape 57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Shape 57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Shape 57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8827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SPARQL Endpoint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3379355" y="1781909"/>
            <a:ext cx="5117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>
                <a:solidFill>
                  <a:srgbClr val="0070C0"/>
                </a:solidFill>
                <a:latin typeface="Raleway" panose="020B0604020202020204" charset="0"/>
              </a:rPr>
              <a:t>imgpedia.dcc.uchile.cl/sparql</a:t>
            </a:r>
            <a:endParaRPr lang="en-US" sz="2800" u="sng" dirty="0">
              <a:solidFill>
                <a:srgbClr val="0070C0"/>
              </a:solidFill>
              <a:latin typeface="Raleway" panose="020B060402020202020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93" y="2305129"/>
            <a:ext cx="5117106" cy="415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47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48643-93DF-49B6-B919-9FA2B8E8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SPARQL Endpoint</a:t>
            </a:r>
            <a:endParaRPr lang="en-US" dirty="0"/>
          </a:p>
        </p:txBody>
      </p:sp>
      <p:pic>
        <p:nvPicPr>
          <p:cNvPr id="3" name="Picture 2" descr="https://screenshotscdn.firefoxusercontent.com/images/ef2cbe9b-aba5-4675-bcad-6454e79d71e3.png">
            <a:extLst>
              <a:ext uri="{FF2B5EF4-FFF2-40B4-BE49-F238E27FC236}">
                <a16:creationId xmlns:a16="http://schemas.microsoft.com/office/drawing/2014/main" id="{9001AE1E-85F9-4C0A-B268-3BEBD2507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45"/>
          <a:stretch/>
        </p:blipFill>
        <p:spPr bwMode="auto">
          <a:xfrm>
            <a:off x="2655106" y="1591378"/>
            <a:ext cx="6887104" cy="501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83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FF293-557B-4F0C-82E1-7742EB48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Entities Visualization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5027C3-DB1D-417C-9BB6-FA91ACB7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91" y="1417650"/>
            <a:ext cx="8074617" cy="52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81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7200">
                <a:solidFill>
                  <a:srgbClr val="7ECEFD"/>
                </a:solidFill>
              </a:rPr>
              <a:t>7.</a:t>
            </a:r>
          </a:p>
          <a:p>
            <a:r>
              <a:rPr lang="en-US"/>
              <a:t>The Results</a:t>
            </a:r>
            <a:endParaRPr lang="en-U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02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Use-cases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1138989" y="2092925"/>
            <a:ext cx="94339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n-US" sz="2400"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DISTINCT</a:t>
            </a:r>
            <a:r>
              <a:rPr lang="en-US" sz="2400">
                <a:latin typeface="Consolas" panose="020B0609020204030204" pitchFamily="49" charset="0"/>
              </a:rPr>
              <a:t> ?Target</a:t>
            </a:r>
          </a:p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n-US" sz="2400"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latin typeface="Consolas" panose="020B0609020204030204" pitchFamily="49" charset="0"/>
              </a:rPr>
              <a:t>	im:Hopsten_Marktplatz_3.jpg imo:similar ?Target .</a:t>
            </a:r>
          </a:p>
          <a:p>
            <a:r>
              <a:rPr lang="en-US" sz="2400"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10" y="3980088"/>
            <a:ext cx="1904343" cy="25391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980088"/>
            <a:ext cx="1770678" cy="25417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84" y="4037385"/>
            <a:ext cx="1762700" cy="25211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85" y="4660348"/>
            <a:ext cx="2478485" cy="18588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6" y="4660348"/>
            <a:ext cx="2780790" cy="186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3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Use-cases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2165684" y="205338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89810" y="1690688"/>
            <a:ext cx="96039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n-US" sz="2400"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DISTINCT</a:t>
            </a:r>
            <a:r>
              <a:rPr lang="en-US" sz="2400">
                <a:latin typeface="Consolas" panose="020B0609020204030204" pitchFamily="49" charset="0"/>
              </a:rPr>
              <a:t> ?Target ?Distance</a:t>
            </a:r>
          </a:p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n-US" sz="2400"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latin typeface="Consolas" panose="020B0609020204030204" pitchFamily="49" charset="0"/>
              </a:rPr>
              <a:t>	?rel imo:sourceImage im:Hopsten_Marktplatz_3.jpg ;</a:t>
            </a:r>
          </a:p>
          <a:p>
            <a:r>
              <a:rPr lang="en-US" sz="2400">
                <a:latin typeface="Consolas" panose="020B0609020204030204" pitchFamily="49" charset="0"/>
              </a:rPr>
              <a:t>	     imo:usesDescriptorType imo:GHD ;</a:t>
            </a:r>
          </a:p>
          <a:p>
            <a:r>
              <a:rPr lang="en-US" sz="2400">
                <a:latin typeface="Consolas" panose="020B0609020204030204" pitchFamily="49" charset="0"/>
              </a:rPr>
              <a:t>	     imo:targetImage ?Target ;</a:t>
            </a:r>
          </a:p>
          <a:p>
            <a:r>
              <a:rPr lang="en-US" sz="2400">
                <a:latin typeface="Consolas" panose="020B0609020204030204" pitchFamily="49" charset="0"/>
              </a:rPr>
              <a:t>	     imo:distance ?Distance .</a:t>
            </a:r>
          </a:p>
          <a:p>
            <a:r>
              <a:rPr lang="en-US" sz="2400">
                <a:latin typeface="Consolas" panose="020B0609020204030204" pitchFamily="49" charset="0"/>
              </a:rPr>
              <a:t>}</a:t>
            </a:r>
          </a:p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ORDER BY</a:t>
            </a:r>
            <a:r>
              <a:rPr lang="en-US" sz="2400">
                <a:latin typeface="Consolas" panose="020B0609020204030204" pitchFamily="49" charset="0"/>
              </a:rPr>
              <a:t> ?Distance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63" y="5412247"/>
            <a:ext cx="710807" cy="10166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79" y="5782671"/>
            <a:ext cx="1107924" cy="602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50" y="5667797"/>
            <a:ext cx="1014797" cy="7610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28" y="5483548"/>
            <a:ext cx="709010" cy="9453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445" y="5603707"/>
            <a:ext cx="1100251" cy="825188"/>
          </a:xfrm>
          <a:prstGeom prst="rect">
            <a:avLst/>
          </a:prstGeom>
        </p:spPr>
      </p:pic>
      <p:pic>
        <p:nvPicPr>
          <p:cNvPr id="10" name="Marcador de contenido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05" y="4216537"/>
            <a:ext cx="708165" cy="10165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92" y="4491455"/>
            <a:ext cx="1161962" cy="7746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50" y="4396159"/>
            <a:ext cx="1159916" cy="86993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68" y="4249537"/>
            <a:ext cx="635545" cy="10165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71" y="4250567"/>
            <a:ext cx="762419" cy="101655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767790" y="493460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638641" y="494511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11,2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8514737" y="491358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11,6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839038" y="494511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11,9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1394573" y="49398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11,9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741517" y="609075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11,9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6554549" y="60907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8330806" y="611702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12,1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9954647" y="613278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12,1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11688857" y="611702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12,2</a:t>
            </a:r>
          </a:p>
        </p:txBody>
      </p:sp>
    </p:spTree>
    <p:extLst>
      <p:ext uri="{BB962C8B-B14F-4D97-AF65-F5344CB8AC3E}">
        <p14:creationId xmlns:p14="http://schemas.microsoft.com/office/powerpoint/2010/main" val="970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65" y="1722450"/>
            <a:ext cx="9198270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6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C96DF-90EB-4D5D-95B0-77057844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Use-cases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04BE6-D683-46DE-8A0B-292F3EA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63" y="1425153"/>
            <a:ext cx="3775587" cy="51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25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50" y="1894389"/>
            <a:ext cx="8353699" cy="4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0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8D5B27-1548-4697-BA7F-5BBCD3CBC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68" b="12578"/>
          <a:stretch/>
        </p:blipFill>
        <p:spPr>
          <a:xfrm>
            <a:off x="9652946" y="5034246"/>
            <a:ext cx="2501661" cy="17029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D4EBB6-EA72-4400-A7F5-39917282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330" y="819230"/>
            <a:ext cx="7916836" cy="49780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1E487FB-B237-4C9F-8FEF-F41817954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41" y="3442553"/>
            <a:ext cx="2630128" cy="17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2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C96DF-90EB-4D5D-95B0-77057844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Use-cases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49B88F-84B8-4F04-B6D6-C236AE338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415" y="569504"/>
            <a:ext cx="4271169" cy="612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49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443D8-951C-42E1-81A0-4C9D3DCA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Use-cases</a:t>
            </a:r>
            <a:endParaRPr lang="en-US" dirty="0"/>
          </a:p>
        </p:txBody>
      </p:sp>
      <p:pic>
        <p:nvPicPr>
          <p:cNvPr id="3" name="Marcador de contenido 38">
            <a:extLst>
              <a:ext uri="{FF2B5EF4-FFF2-40B4-BE49-F238E27FC236}">
                <a16:creationId xmlns:a16="http://schemas.microsoft.com/office/drawing/2014/main" id="{6D830D59-2FC8-46A2-8D30-BDC7F68D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97" y="1319414"/>
            <a:ext cx="5414586" cy="52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33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7200">
                <a:solidFill>
                  <a:srgbClr val="7ECEFD"/>
                </a:solidFill>
              </a:rPr>
              <a:t>8.</a:t>
            </a:r>
          </a:p>
          <a:p>
            <a:r>
              <a:rPr lang="en-US"/>
              <a:t>The Publications</a:t>
            </a:r>
            <a:endParaRPr lang="en-U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44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D8E460-3106-42DD-9CEF-BAF22447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63" y="560438"/>
            <a:ext cx="7206274" cy="573712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693AEF3-9A12-4315-A119-BCDEBB4D7C70}"/>
              </a:ext>
            </a:extLst>
          </p:cNvPr>
          <p:cNvSpPr txBox="1"/>
          <p:nvPr/>
        </p:nvSpPr>
        <p:spPr>
          <a:xfrm>
            <a:off x="9699137" y="6297562"/>
            <a:ext cx="223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aleway" panose="020B0604020202020204" charset="0"/>
              </a:rPr>
              <a:t>Ferrada et. al. AMW 2016</a:t>
            </a:r>
            <a:endParaRPr lang="en-US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10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2EB2A6-FE93-46B2-AE08-A0589D82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756864"/>
            <a:ext cx="6516009" cy="534427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CE5CF24-FE44-4E88-B940-7DD07DDA564E}"/>
              </a:ext>
            </a:extLst>
          </p:cNvPr>
          <p:cNvSpPr txBox="1"/>
          <p:nvPr/>
        </p:nvSpPr>
        <p:spPr>
          <a:xfrm>
            <a:off x="8652008" y="6297562"/>
            <a:ext cx="3539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aleway" panose="020B0604020202020204" charset="0"/>
              </a:rPr>
              <a:t>Ferrada et. al. ISWC Poster &amp; Demo 2017</a:t>
            </a:r>
            <a:endParaRPr lang="en-US" dirty="0">
              <a:latin typeface="Raleway" panose="020B060402020202020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ADCA8C-C145-4E33-B308-DC3C61F7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14" y="2404918"/>
            <a:ext cx="7659169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62E5BB-DE1B-46FA-ACFC-D4ECE786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671127"/>
            <a:ext cx="6620799" cy="55157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B971B3-6705-4605-835C-D6D8A229EDDA}"/>
              </a:ext>
            </a:extLst>
          </p:cNvPr>
          <p:cNvSpPr txBox="1"/>
          <p:nvPr/>
        </p:nvSpPr>
        <p:spPr>
          <a:xfrm>
            <a:off x="9699137" y="6297562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aleway" panose="020B0604020202020204" charset="0"/>
              </a:rPr>
              <a:t>Ferrada et. al. ISWC 2017</a:t>
            </a:r>
            <a:endParaRPr lang="en-US" dirty="0">
              <a:latin typeface="Raleway" panose="020B060402020202020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81967D-53DD-461A-B051-C85AAC1E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47" y="1733313"/>
            <a:ext cx="7563906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6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9D9134-1B38-4422-9293-601F887C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661601"/>
            <a:ext cx="8421275" cy="553479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9F2463-AF49-4E73-A6BE-894555852BD8}"/>
              </a:ext>
            </a:extLst>
          </p:cNvPr>
          <p:cNvSpPr txBox="1"/>
          <p:nvPr/>
        </p:nvSpPr>
        <p:spPr>
          <a:xfrm>
            <a:off x="9153453" y="6297562"/>
            <a:ext cx="3049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aleway" panose="020B0604020202020204" charset="0"/>
              </a:rPr>
              <a:t>Ferrada et. al. Wiki Workshop 2018</a:t>
            </a:r>
            <a:endParaRPr lang="en-US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9448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7200">
                <a:solidFill>
                  <a:srgbClr val="7ECEFD"/>
                </a:solidFill>
              </a:rPr>
              <a:t>9.</a:t>
            </a:r>
          </a:p>
          <a:p>
            <a:r>
              <a:rPr lang="en-US"/>
              <a:t>The Conclusions</a:t>
            </a:r>
            <a:endParaRPr lang="en-U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05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1590368" y="3088543"/>
            <a:ext cx="9011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600">
                <a:solidFill>
                  <a:srgbClr val="0070C0"/>
                </a:solidFill>
                <a:latin typeface="Raleway" panose="020B0604020202020204" charset="0"/>
              </a:rPr>
              <a:t>IMGpedia is a linked dataset that provides feature descriptors of images along with similarity relations among them</a:t>
            </a:r>
            <a:endParaRPr lang="en-US" sz="3600" dirty="0">
              <a:solidFill>
                <a:srgbClr val="0070C0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642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1590368" y="3088543"/>
            <a:ext cx="9011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600" dirty="0" err="1">
                <a:solidFill>
                  <a:srgbClr val="0070C0"/>
                </a:solidFill>
                <a:latin typeface="Raleway" panose="020B0604020202020204" charset="0"/>
              </a:rPr>
              <a:t>IMGpedia</a:t>
            </a:r>
            <a:r>
              <a:rPr lang="en-US" sz="3600" dirty="0">
                <a:solidFill>
                  <a:srgbClr val="0070C0"/>
                </a:solidFill>
                <a:latin typeface="Raleway" panose="020B0604020202020204" charset="0"/>
              </a:rPr>
              <a:t> enables the combination of visual similarity queries with semantic queries</a:t>
            </a:r>
          </a:p>
        </p:txBody>
      </p:sp>
    </p:spTree>
    <p:extLst>
      <p:ext uri="{BB962C8B-B14F-4D97-AF65-F5344CB8AC3E}">
        <p14:creationId xmlns:p14="http://schemas.microsoft.com/office/powerpoint/2010/main" val="325598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it posible for machines to understand sophisticated queries?</a:t>
            </a:r>
            <a:endParaRPr lang="en-US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9" y="2107945"/>
            <a:ext cx="1452812" cy="14528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53" y="2154473"/>
            <a:ext cx="2175063" cy="135975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123484" y="5003304"/>
            <a:ext cx="1036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u="sng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Brazil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u="sng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hasCapital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u="sng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Brasilia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44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1590368" y="2510573"/>
            <a:ext cx="90112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600" dirty="0" err="1">
                <a:solidFill>
                  <a:srgbClr val="0070C0"/>
                </a:solidFill>
                <a:latin typeface="Consolas" panose="020B0609020204030204" pitchFamily="49" charset="0"/>
              </a:rPr>
              <a:t>imo:associatedWith</a:t>
            </a:r>
            <a:r>
              <a:rPr lang="en-US" sz="3600" dirty="0">
                <a:solidFill>
                  <a:srgbClr val="0070C0"/>
                </a:solidFill>
                <a:latin typeface="Raleway" panose="020B0604020202020204" charset="0"/>
              </a:rPr>
              <a:t> relation enables to combine information of </a:t>
            </a:r>
            <a:r>
              <a:rPr lang="en-US" sz="3600" dirty="0" err="1">
                <a:solidFill>
                  <a:srgbClr val="0070C0"/>
                </a:solidFill>
                <a:latin typeface="Raleway" panose="020B0604020202020204" charset="0"/>
              </a:rPr>
              <a:t>IMGpedia</a:t>
            </a:r>
            <a:r>
              <a:rPr lang="en-US" sz="3600" dirty="0">
                <a:solidFill>
                  <a:srgbClr val="0070C0"/>
                </a:solidFill>
                <a:latin typeface="Raleway" panose="020B0604020202020204" charset="0"/>
              </a:rPr>
              <a:t> with </a:t>
            </a:r>
            <a:r>
              <a:rPr lang="en-US" sz="3600" dirty="0" err="1">
                <a:solidFill>
                  <a:srgbClr val="0070C0"/>
                </a:solidFill>
                <a:latin typeface="Raleway" panose="020B0604020202020204" charset="0"/>
              </a:rPr>
              <a:t>DBpedia</a:t>
            </a:r>
            <a:r>
              <a:rPr lang="en-US" sz="3600" dirty="0">
                <a:solidFill>
                  <a:srgbClr val="0070C0"/>
                </a:solidFill>
                <a:latin typeface="Raleway" panose="020B0604020202020204" charset="0"/>
              </a:rPr>
              <a:t> and </a:t>
            </a:r>
            <a:r>
              <a:rPr lang="en-US" sz="3600" dirty="0" err="1">
                <a:solidFill>
                  <a:srgbClr val="0070C0"/>
                </a:solidFill>
                <a:latin typeface="Raleway" panose="020B0604020202020204" charset="0"/>
              </a:rPr>
              <a:t>Wikidata</a:t>
            </a:r>
            <a:r>
              <a:rPr lang="en-US" sz="3600" dirty="0">
                <a:solidFill>
                  <a:srgbClr val="0070C0"/>
                </a:solidFill>
                <a:latin typeface="Raleway" panose="020B0604020202020204" charset="0"/>
              </a:rPr>
              <a:t> facts, which can enrich the results</a:t>
            </a:r>
          </a:p>
        </p:txBody>
      </p:sp>
    </p:spTree>
    <p:extLst>
      <p:ext uri="{BB962C8B-B14F-4D97-AF65-F5344CB8AC3E}">
        <p14:creationId xmlns:p14="http://schemas.microsoft.com/office/powerpoint/2010/main" val="3030708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2239297" y="2994911"/>
            <a:ext cx="77134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600">
                <a:solidFill>
                  <a:srgbClr val="0070C0"/>
                </a:solidFill>
                <a:latin typeface="Raleway" panose="020B0604020202020204" charset="0"/>
              </a:rPr>
              <a:t>The underlying methodology can be reused. Code is freely available.</a:t>
            </a:r>
            <a:endParaRPr lang="en-US" sz="3600" dirty="0">
              <a:solidFill>
                <a:srgbClr val="0070C0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51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7200">
                <a:solidFill>
                  <a:srgbClr val="7ECEFD"/>
                </a:solidFill>
              </a:rPr>
              <a:t>10.</a:t>
            </a:r>
          </a:p>
          <a:p>
            <a:r>
              <a:rPr lang="en-US"/>
              <a:t>The Future</a:t>
            </a:r>
            <a:endParaRPr lang="en-U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623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Incorporate more descriptors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24" y="2277504"/>
            <a:ext cx="4538234" cy="13358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734" y="2113262"/>
            <a:ext cx="4093613" cy="16110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781" y="4159757"/>
            <a:ext cx="3129857" cy="230945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89194" y="1882581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20253"/>
                </a:solidFill>
                <a:latin typeface="Lato" panose="020B0604020202020204" charset="0"/>
              </a:rPr>
              <a:t>Train our own network?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5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Query-by-example and Indexing</a:t>
            </a:r>
            <a:endParaRPr lang="en-US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5"/>
          <a:stretch/>
        </p:blipFill>
        <p:spPr>
          <a:xfrm>
            <a:off x="641407" y="1738716"/>
            <a:ext cx="7259063" cy="27129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7655"/>
            <a:ext cx="5296639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60FFF-B663-4D53-B7CB-B0522E91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Explore new relations among images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F0650C-79F1-4B01-8F32-F871CF39CF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49" y="2707173"/>
            <a:ext cx="1518298" cy="20942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C4B2D2-D977-4E80-9316-F0A593301A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1" t="6238" r="31204" b="52178"/>
          <a:stretch/>
        </p:blipFill>
        <p:spPr>
          <a:xfrm>
            <a:off x="3619500" y="3052146"/>
            <a:ext cx="667658" cy="87085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846595D-56EA-414E-8756-EB566265B394}"/>
              </a:ext>
            </a:extLst>
          </p:cNvPr>
          <p:cNvSpPr/>
          <p:nvPr/>
        </p:nvSpPr>
        <p:spPr>
          <a:xfrm>
            <a:off x="1917169" y="2845318"/>
            <a:ext cx="667658" cy="8708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1651C96-75BD-405B-B95D-FB0451DD8AF7}"/>
              </a:ext>
            </a:extLst>
          </p:cNvPr>
          <p:cNvCxnSpPr/>
          <p:nvPr/>
        </p:nvCxnSpPr>
        <p:spPr>
          <a:xfrm flipH="1">
            <a:off x="2578100" y="2845318"/>
            <a:ext cx="6727" cy="5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36FFC9-782F-4339-9615-A7BF5F5DE3C6}"/>
              </a:ext>
            </a:extLst>
          </p:cNvPr>
          <p:cNvCxnSpPr/>
          <p:nvPr/>
        </p:nvCxnSpPr>
        <p:spPr>
          <a:xfrm>
            <a:off x="2578100" y="2845318"/>
            <a:ext cx="1041400" cy="20682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4B3B88D-11F1-45CC-80F9-4864C1197764}"/>
              </a:ext>
            </a:extLst>
          </p:cNvPr>
          <p:cNvCxnSpPr>
            <a:cxnSpLocks/>
          </p:cNvCxnSpPr>
          <p:nvPr/>
        </p:nvCxnSpPr>
        <p:spPr>
          <a:xfrm>
            <a:off x="2584827" y="3712288"/>
            <a:ext cx="1034673" cy="19395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1E20146-A2CB-42A0-83CA-F11F2CBD75F9}"/>
              </a:ext>
            </a:extLst>
          </p:cNvPr>
          <p:cNvSpPr txBox="1"/>
          <p:nvPr/>
        </p:nvSpPr>
        <p:spPr>
          <a:xfrm>
            <a:off x="3587084" y="44516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contains</a:t>
            </a:r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C74E62A-1382-4BA0-8020-A98C2C64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49" y="2696260"/>
            <a:ext cx="2465616" cy="1849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3BDAFF4-506D-498A-914B-F8AD74270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55" r="7010" b="17859"/>
          <a:stretch/>
        </p:blipFill>
        <p:spPr>
          <a:xfrm>
            <a:off x="9056476" y="2707173"/>
            <a:ext cx="2787139" cy="184921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6865CC9-EB58-4FE8-AB0A-8CEFECE3364D}"/>
              </a:ext>
            </a:extLst>
          </p:cNvPr>
          <p:cNvSpPr txBox="1"/>
          <p:nvPr/>
        </p:nvSpPr>
        <p:spPr>
          <a:xfrm>
            <a:off x="8097158" y="476386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sameObject</a:t>
            </a: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580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400B6-8D4A-40D7-9F34-05BE7A77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Identify objects/entities on images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5F837C-906D-4DE9-BA76-3D33AD08F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3" t="22138" r="4099" b="57968"/>
          <a:stretch/>
        </p:blipFill>
        <p:spPr>
          <a:xfrm>
            <a:off x="3489439" y="2277375"/>
            <a:ext cx="5213121" cy="3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698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2440025" y="968125"/>
            <a:ext cx="55611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6000">
                <a:solidFill>
                  <a:srgbClr val="7ECEFD"/>
                </a:solidFill>
              </a:rPr>
              <a:t>Thanks!</a:t>
            </a:r>
            <a:endParaRPr lang="en-US" sz="6000" dirty="0">
              <a:solidFill>
                <a:srgbClr val="7ECEFD"/>
              </a:solidFill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2440025" y="2338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4800" b="1">
                <a:solidFill>
                  <a:srgbClr val="FFFFFF"/>
                </a:solidFill>
              </a:rPr>
              <a:t>Any questions?</a:t>
            </a:r>
            <a:endParaRPr lang="en-US" sz="4800" b="1" dirty="0">
              <a:solidFill>
                <a:srgbClr val="FFFFFF"/>
              </a:solidFill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body" idx="4294967295"/>
          </p:nvPr>
        </p:nvSpPr>
        <p:spPr>
          <a:xfrm>
            <a:off x="2440025" y="3678675"/>
            <a:ext cx="5561100" cy="266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You can find me at:</a:t>
            </a:r>
          </a:p>
          <a:p>
            <a:pPr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	</a:t>
            </a:r>
          </a:p>
          <a:p>
            <a:pPr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	sferrada@dcc.uchile.cl</a:t>
            </a:r>
          </a:p>
          <a:p>
            <a:pPr>
              <a:spcBef>
                <a:spcPts val="0"/>
              </a:spcBef>
              <a:buNone/>
            </a:pPr>
            <a:endParaRPr lang="en-US" sz="240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sz="240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	@ferradest</a:t>
            </a:r>
          </a:p>
          <a:p>
            <a:pPr>
              <a:spcBef>
                <a:spcPts val="0"/>
              </a:spcBef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2A2B9F-202F-4BBB-B708-CCA7A851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009" y="5391705"/>
            <a:ext cx="746151" cy="7461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BB9DE9-EEF0-4924-B0DA-D79D7755C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009" y="4352229"/>
            <a:ext cx="746151" cy="7461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posible for machines to understand sophisticated queries?</a:t>
            </a:r>
            <a:endParaRPr lang="en-US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9" y="2107945"/>
            <a:ext cx="1452812" cy="14528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53" y="2154473"/>
            <a:ext cx="2175063" cy="1359756"/>
          </a:xfrm>
          <a:prstGeom prst="rect">
            <a:avLst/>
          </a:prstGeom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54" y="2123709"/>
            <a:ext cx="2047626" cy="12613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69" y="2069065"/>
            <a:ext cx="2041191" cy="144516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94531" y="4743324"/>
            <a:ext cx="9911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latin typeface="Consolas" panose="020B0609020204030204" pitchFamily="49" charset="0"/>
              </a:rPr>
              <a:t> ?lifespan ?</a:t>
            </a:r>
            <a:r>
              <a:rPr lang="en-US" sz="2400" dirty="0" err="1">
                <a:latin typeface="Consolas" panose="020B0609020204030204" pitchFamily="49" charset="0"/>
              </a:rPr>
              <a:t>img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?rock </a:t>
            </a:r>
            <a:r>
              <a:rPr lang="en-US" sz="2400" dirty="0" err="1">
                <a:latin typeface="Consolas" panose="020B0609020204030204" pitchFamily="49" charset="0"/>
              </a:rPr>
              <a:t>db:hasLifespan</a:t>
            </a:r>
            <a:r>
              <a:rPr lang="en-US" sz="2400" dirty="0">
                <a:latin typeface="Consolas" panose="020B0609020204030204" pitchFamily="49" charset="0"/>
              </a:rPr>
              <a:t> ?lifespan;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latin typeface="Consolas" panose="020B0609020204030204" pitchFamily="49" charset="0"/>
              </a:rPr>
              <a:t>db:image</a:t>
            </a:r>
            <a:r>
              <a:rPr lang="en-US" sz="2400" dirty="0">
                <a:latin typeface="Consolas" panose="020B0609020204030204" pitchFamily="49" charset="0"/>
              </a:rPr>
              <a:t> ?</a:t>
            </a:r>
            <a:r>
              <a:rPr lang="en-US" sz="2400" dirty="0" err="1">
                <a:latin typeface="Consolas" panose="020B0609020204030204" pitchFamily="49" charset="0"/>
              </a:rPr>
              <a:t>img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4184" y="3560757"/>
            <a:ext cx="3343008" cy="108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4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280569" y="3316154"/>
            <a:ext cx="7631599" cy="1572369"/>
          </a:xfrm>
        </p:spPr>
        <p:txBody>
          <a:bodyPr/>
          <a:lstStyle/>
          <a:p>
            <a:pPr>
              <a:buNone/>
            </a:pPr>
            <a:r>
              <a:rPr lang="en-US"/>
              <a:t>How can these technologies be used to manage content-based similarity of multimedia resources?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48941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30598</TotalTime>
  <Words>756</Words>
  <Application>Microsoft Office PowerPoint</Application>
  <PresentationFormat>Panorámica</PresentationFormat>
  <Paragraphs>229</Paragraphs>
  <Slides>77</Slides>
  <Notes>63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4" baseType="lpstr">
      <vt:lpstr>Calibri</vt:lpstr>
      <vt:lpstr>Lato</vt:lpstr>
      <vt:lpstr>Arial</vt:lpstr>
      <vt:lpstr>Cambria Math</vt:lpstr>
      <vt:lpstr>Consolas</vt:lpstr>
      <vt:lpstr>Raleway</vt:lpstr>
      <vt:lpstr>Antonio template</vt:lpstr>
      <vt:lpstr>a Large-scale Knowledge-base to Perform Visuo-semantic Queries over Wikimedia Commons Images</vt:lpstr>
      <vt:lpstr>1. The Problem</vt:lpstr>
      <vt:lpstr>Presentación de PowerPoint</vt:lpstr>
      <vt:lpstr>Presentación de PowerPoint</vt:lpstr>
      <vt:lpstr>Presentación de PowerPoint</vt:lpstr>
      <vt:lpstr>Presentación de PowerPoint</vt:lpstr>
      <vt:lpstr>How is it posible for machines to understand sophisticated queries?</vt:lpstr>
      <vt:lpstr>Is it posible for machines to understand sophisticated queries?</vt:lpstr>
      <vt:lpstr>Presentación de PowerPoint</vt:lpstr>
      <vt:lpstr>Are there paintings of the 16th century on display in the Louvre?</vt:lpstr>
      <vt:lpstr>Are there paintings of the 16th century on display in the Louvre?</vt:lpstr>
      <vt:lpstr>Are there paintings of the 16th century on display in the Louvre?</vt:lpstr>
      <vt:lpstr>Are there European locations similar to the Cusco Cathedral?</vt:lpstr>
      <vt:lpstr>There are many linked datasets for multimedia</vt:lpstr>
      <vt:lpstr>There are many linked datasets for multimedia</vt:lpstr>
      <vt:lpstr>Focus on meta-data and manual annotations</vt:lpstr>
      <vt:lpstr>Similarity search with SPARQL</vt:lpstr>
      <vt:lpstr>2. The Objective</vt:lpstr>
      <vt:lpstr>Presentación de PowerPoint</vt:lpstr>
      <vt:lpstr>3. The Methodology</vt:lpstr>
      <vt:lpstr>Methodology</vt:lpstr>
      <vt:lpstr>4. The Image Processing</vt:lpstr>
      <vt:lpstr>Download Wikimedia Commons Images</vt:lpstr>
      <vt:lpstr>Reference Implementations of Visual Descriptors</vt:lpstr>
      <vt:lpstr>Gray Histogram Descriptor (GHD)</vt:lpstr>
      <vt:lpstr>Histogram of Oriented Gradients (HOG)</vt:lpstr>
      <vt:lpstr>Histogram of Oriented Gradients (HOG)</vt:lpstr>
      <vt:lpstr>Color Layout Descriptor (CLD)</vt:lpstr>
      <vt:lpstr>DeCAF7</vt:lpstr>
      <vt:lpstr>Descriptor Extraction</vt:lpstr>
      <vt:lpstr>43 Hours</vt:lpstr>
      <vt:lpstr>5. The Similarity Search</vt:lpstr>
      <vt:lpstr>Goal</vt:lpstr>
      <vt:lpstr>How?</vt:lpstr>
      <vt:lpstr>Find a Suitable Tool</vt:lpstr>
      <vt:lpstr>FLANN</vt:lpstr>
      <vt:lpstr>Implementation</vt:lpstr>
      <vt:lpstr>Results (HOG)</vt:lpstr>
      <vt:lpstr>Results (GHD)</vt:lpstr>
      <vt:lpstr>Results (CLD)</vt:lpstr>
      <vt:lpstr>Results (CLD)</vt:lpstr>
      <vt:lpstr>Summary</vt:lpstr>
      <vt:lpstr>6. The Knowledge-Base</vt:lpstr>
      <vt:lpstr>IMGpedia Ontology</vt:lpstr>
      <vt:lpstr>Links to DBpedia</vt:lpstr>
      <vt:lpstr>Links to DBpedia</vt:lpstr>
      <vt:lpstr>Links to DBpedia</vt:lpstr>
      <vt:lpstr>Parse Raw Data to RDF</vt:lpstr>
      <vt:lpstr>Presentación de PowerPoint</vt:lpstr>
      <vt:lpstr>Presentación de PowerPoint</vt:lpstr>
      <vt:lpstr>SPARQL Endpoint</vt:lpstr>
      <vt:lpstr>SPARQL Endpoint</vt:lpstr>
      <vt:lpstr>Visual Entities Visualization</vt:lpstr>
      <vt:lpstr>7. The Results</vt:lpstr>
      <vt:lpstr>Use-cases</vt:lpstr>
      <vt:lpstr>Use-cases</vt:lpstr>
      <vt:lpstr>Use-cases</vt:lpstr>
      <vt:lpstr>Use-cases</vt:lpstr>
      <vt:lpstr>Use-cases</vt:lpstr>
      <vt:lpstr>Use-cases</vt:lpstr>
      <vt:lpstr>Use-cases</vt:lpstr>
      <vt:lpstr>8. The Publications</vt:lpstr>
      <vt:lpstr>Presentación de PowerPoint</vt:lpstr>
      <vt:lpstr>Presentación de PowerPoint</vt:lpstr>
      <vt:lpstr>Presentación de PowerPoint</vt:lpstr>
      <vt:lpstr>Presentación de PowerPoint</vt:lpstr>
      <vt:lpstr>9. The Conclusions</vt:lpstr>
      <vt:lpstr>Conclusions</vt:lpstr>
      <vt:lpstr>Conclusions</vt:lpstr>
      <vt:lpstr>Conclusions</vt:lpstr>
      <vt:lpstr>Conclusions</vt:lpstr>
      <vt:lpstr>10. The Future</vt:lpstr>
      <vt:lpstr>Incorporate more descriptors</vt:lpstr>
      <vt:lpstr>Query-by-example and Indexing</vt:lpstr>
      <vt:lpstr>Explore new relations among images</vt:lpstr>
      <vt:lpstr>Identify objects/entities on images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IMGpedia: a Large-scale Knowledge-base to Perform Visuo-semantic Queries over Wikimedia Commons Images</dc:title>
  <cp:lastModifiedBy>Sebastian</cp:lastModifiedBy>
  <cp:revision>93</cp:revision>
  <dcterms:modified xsi:type="dcterms:W3CDTF">2018-10-02T01:11:50Z</dcterms:modified>
</cp:coreProperties>
</file>